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 id="268" r:id="rId31"/>
    <p:sldId id="269" r:id="rId32"/>
    <p:sldId id="270" r:id="rId33"/>
    <p:sldId id="271" r:id="rId34"/>
    <p:sldId id="272" r:id="rId35"/>
    <p:sldId id="273" r:id="rId36"/>
    <p:sldId id="274" r:id="rId37"/>
    <p:sldId id="275" r:id="rId38"/>
    <p:sldId id="276" r:id="rId39"/>
    <p:sldId id="277" r:id="rId40"/>
    <p:sldId id="278" r:id="rId41"/>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Brittany" charset="1" panose="00000000000000000000"/>
      <p:regular r:id="rId12"/>
    </p:embeddedFont>
    <p:embeddedFont>
      <p:font typeface="Canva Sans" charset="1" panose="020B0503030501040103"/>
      <p:regular r:id="rId13"/>
    </p:embeddedFont>
    <p:embeddedFont>
      <p:font typeface="Canva Sans Bold" charset="1" panose="020B0803030501040103"/>
      <p:regular r:id="rId14"/>
    </p:embeddedFont>
    <p:embeddedFont>
      <p:font typeface="Canva Sans Italics" charset="1" panose="020B0503030501040103"/>
      <p:regular r:id="rId15"/>
    </p:embeddedFont>
    <p:embeddedFont>
      <p:font typeface="Canva Sans Bold Italics" charset="1" panose="020B0803030501040103"/>
      <p:regular r:id="rId16"/>
    </p:embeddedFont>
    <p:embeddedFont>
      <p:font typeface="Canva Sans Medium" charset="1" panose="020B0603030501040103"/>
      <p:regular r:id="rId17"/>
    </p:embeddedFont>
    <p:embeddedFont>
      <p:font typeface="Canva Sans Medium Italics" charset="1" panose="020B06030305010401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29" Target="slides/slide11.xml" Type="http://schemas.openxmlformats.org/officeDocument/2006/relationships/slide"/><Relationship Id="rId3" Target="viewProps.xml" Type="http://schemas.openxmlformats.org/officeDocument/2006/relationships/viewProps"/><Relationship Id="rId30" Target="slides/slide12.xml" Type="http://schemas.openxmlformats.org/officeDocument/2006/relationships/slide"/><Relationship Id="rId31" Target="slides/slide13.xml" Type="http://schemas.openxmlformats.org/officeDocument/2006/relationships/slide"/><Relationship Id="rId32" Target="slides/slide14.xml" Type="http://schemas.openxmlformats.org/officeDocument/2006/relationships/slide"/><Relationship Id="rId33" Target="slides/slide15.xml" Type="http://schemas.openxmlformats.org/officeDocument/2006/relationships/slide"/><Relationship Id="rId34" Target="slides/slide16.xml" Type="http://schemas.openxmlformats.org/officeDocument/2006/relationships/slide"/><Relationship Id="rId35" Target="slides/slide17.xml" Type="http://schemas.openxmlformats.org/officeDocument/2006/relationships/slide"/><Relationship Id="rId36" Target="slides/slide18.xml" Type="http://schemas.openxmlformats.org/officeDocument/2006/relationships/slide"/><Relationship Id="rId37" Target="slides/slide19.xml" Type="http://schemas.openxmlformats.org/officeDocument/2006/relationships/slide"/><Relationship Id="rId38" Target="slides/slide20.xml" Type="http://schemas.openxmlformats.org/officeDocument/2006/relationships/slide"/><Relationship Id="rId39" Target="slides/slide21.xml" Type="http://schemas.openxmlformats.org/officeDocument/2006/relationships/slide"/><Relationship Id="rId4" Target="theme/theme1.xml" Type="http://schemas.openxmlformats.org/officeDocument/2006/relationships/theme"/><Relationship Id="rId40" Target="slides/slide22.xml" Type="http://schemas.openxmlformats.org/officeDocument/2006/relationships/slide"/><Relationship Id="rId41" Target="slides/slide2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006006" y="4718954"/>
            <a:ext cx="14275988" cy="1870021"/>
          </a:xfrm>
          <a:prstGeom prst="rect">
            <a:avLst/>
          </a:prstGeom>
        </p:spPr>
        <p:txBody>
          <a:bodyPr anchor="t" rtlCol="false" tIns="0" lIns="0" bIns="0" rIns="0">
            <a:spAutoFit/>
          </a:bodyPr>
          <a:lstStyle/>
          <a:p>
            <a:pPr algn="ctr">
              <a:lnSpc>
                <a:spcPts val="14000"/>
              </a:lnSpc>
            </a:pPr>
            <a:r>
              <a:rPr lang="en-US" sz="14000">
                <a:solidFill>
                  <a:srgbClr val="000000"/>
                </a:solidFill>
                <a:latin typeface="Montserrat Classic Bold"/>
              </a:rPr>
              <a:t>LAUNDRY</a:t>
            </a:r>
          </a:p>
        </p:txBody>
      </p:sp>
      <p:grpSp>
        <p:nvGrpSpPr>
          <p:cNvPr name="Group 3" id="3"/>
          <p:cNvGrpSpPr/>
          <p:nvPr/>
        </p:nvGrpSpPr>
        <p:grpSpPr>
          <a:xfrm rot="0">
            <a:off x="2554368" y="2705199"/>
            <a:ext cx="5469649" cy="546964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6E3"/>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526468" y="2986858"/>
            <a:ext cx="9235063" cy="2000250"/>
          </a:xfrm>
          <a:prstGeom prst="rect">
            <a:avLst/>
          </a:prstGeom>
        </p:spPr>
        <p:txBody>
          <a:bodyPr anchor="t" rtlCol="false" tIns="0" lIns="0" bIns="0" rIns="0">
            <a:spAutoFit/>
          </a:bodyPr>
          <a:lstStyle/>
          <a:p>
            <a:pPr algn="ctr">
              <a:lnSpc>
                <a:spcPts val="15000"/>
              </a:lnSpc>
            </a:pPr>
            <a:r>
              <a:rPr lang="en-US" sz="15000">
                <a:solidFill>
                  <a:srgbClr val="000000"/>
                </a:solidFill>
                <a:latin typeface="Brittany Bold"/>
              </a:rPr>
              <a:t>Rumah</a:t>
            </a:r>
          </a:p>
        </p:txBody>
      </p:sp>
      <p:sp>
        <p:nvSpPr>
          <p:cNvPr name="TextBox 7" id="7"/>
          <p:cNvSpPr txBox="true"/>
          <p:nvPr/>
        </p:nvSpPr>
        <p:spPr>
          <a:xfrm rot="0">
            <a:off x="3363172" y="4718954"/>
            <a:ext cx="11561656" cy="1870021"/>
          </a:xfrm>
          <a:prstGeom prst="rect">
            <a:avLst/>
          </a:prstGeom>
        </p:spPr>
        <p:txBody>
          <a:bodyPr anchor="t" rtlCol="false" tIns="0" lIns="0" bIns="0" rIns="0">
            <a:spAutoFit/>
          </a:bodyPr>
          <a:lstStyle/>
          <a:p>
            <a:pPr algn="ctr">
              <a:lnSpc>
                <a:spcPts val="14000"/>
              </a:lnSpc>
            </a:pPr>
            <a:r>
              <a:rPr lang="en-US" sz="14000">
                <a:solidFill>
                  <a:srgbClr val="000000"/>
                </a:solidFill>
                <a:latin typeface="Montserrat Classic Bold"/>
              </a:rPr>
              <a:t>LAUNDRY</a:t>
            </a:r>
          </a:p>
        </p:txBody>
      </p:sp>
      <p:sp>
        <p:nvSpPr>
          <p:cNvPr name="TextBox 8" id="8"/>
          <p:cNvSpPr txBox="true"/>
          <p:nvPr/>
        </p:nvSpPr>
        <p:spPr>
          <a:xfrm rot="0">
            <a:off x="5932271" y="6895016"/>
            <a:ext cx="6423458" cy="422221"/>
          </a:xfrm>
          <a:prstGeom prst="rect">
            <a:avLst/>
          </a:prstGeom>
        </p:spPr>
        <p:txBody>
          <a:bodyPr anchor="t" rtlCol="false" tIns="0" lIns="0" bIns="0" rIns="0">
            <a:spAutoFit/>
          </a:bodyPr>
          <a:lstStyle/>
          <a:p>
            <a:pPr algn="ctr">
              <a:lnSpc>
                <a:spcPts val="3499"/>
              </a:lnSpc>
            </a:pPr>
            <a:r>
              <a:rPr lang="en-US" sz="2499" spc="124">
                <a:solidFill>
                  <a:srgbClr val="000000"/>
                </a:solidFill>
                <a:latin typeface="Montserrat Classic"/>
              </a:rPr>
              <a:t>01</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93252" y="5416181"/>
            <a:ext cx="6754335" cy="1069921"/>
          </a:xfrm>
          <a:prstGeom prst="rect">
            <a:avLst/>
          </a:prstGeom>
        </p:spPr>
        <p:txBody>
          <a:bodyPr anchor="t" rtlCol="false" tIns="0" lIns="0" bIns="0" rIns="0">
            <a:spAutoFit/>
          </a:bodyPr>
          <a:lstStyle/>
          <a:p>
            <a:pPr>
              <a:lnSpc>
                <a:spcPts val="8000"/>
              </a:lnSpc>
            </a:pPr>
            <a:r>
              <a:rPr lang="en-US" sz="8000">
                <a:solidFill>
                  <a:srgbClr val="000000"/>
                </a:solidFill>
                <a:latin typeface="Montserrat Classic Bold"/>
              </a:rPr>
              <a:t>RISIKO</a:t>
            </a:r>
          </a:p>
        </p:txBody>
      </p:sp>
      <p:sp>
        <p:nvSpPr>
          <p:cNvPr name="TextBox 3" id="3"/>
          <p:cNvSpPr txBox="true"/>
          <p:nvPr/>
        </p:nvSpPr>
        <p:spPr>
          <a:xfrm rot="0">
            <a:off x="1593252" y="3934248"/>
            <a:ext cx="5703935" cy="1387420"/>
          </a:xfrm>
          <a:prstGeom prst="rect">
            <a:avLst/>
          </a:prstGeom>
        </p:spPr>
        <p:txBody>
          <a:bodyPr anchor="t" rtlCol="false" tIns="0" lIns="0" bIns="0" rIns="0">
            <a:spAutoFit/>
          </a:bodyPr>
          <a:lstStyle/>
          <a:p>
            <a:pPr>
              <a:lnSpc>
                <a:spcPts val="10599"/>
              </a:lnSpc>
            </a:pPr>
            <a:r>
              <a:rPr lang="en-US" sz="9999">
                <a:solidFill>
                  <a:srgbClr val="000000"/>
                </a:solidFill>
                <a:latin typeface="Brittany Bold"/>
              </a:rPr>
              <a:t>Faktor</a:t>
            </a:r>
          </a:p>
        </p:txBody>
      </p:sp>
      <p:grpSp>
        <p:nvGrpSpPr>
          <p:cNvPr name="Group 4" id="4"/>
          <p:cNvGrpSpPr/>
          <p:nvPr/>
        </p:nvGrpSpPr>
        <p:grpSpPr>
          <a:xfrm rot="-1330815">
            <a:off x="9144000" y="0"/>
            <a:ext cx="9235941" cy="10287000"/>
            <a:chOff x="0" y="0"/>
            <a:chExt cx="2432511" cy="2709333"/>
          </a:xfrm>
        </p:grpSpPr>
        <p:sp>
          <p:nvSpPr>
            <p:cNvPr name="Freeform 5" id="5"/>
            <p:cNvSpPr/>
            <p:nvPr/>
          </p:nvSpPr>
          <p:spPr>
            <a:xfrm flipH="false" flipV="false" rot="0">
              <a:off x="0" y="0"/>
              <a:ext cx="2432511" cy="2709333"/>
            </a:xfrm>
            <a:custGeom>
              <a:avLst/>
              <a:gdLst/>
              <a:ahLst/>
              <a:cxnLst/>
              <a:rect r="r" b="b" t="t" l="l"/>
              <a:pathLst>
                <a:path h="2709333" w="2432511">
                  <a:moveTo>
                    <a:pt x="0" y="0"/>
                  </a:moveTo>
                  <a:lnTo>
                    <a:pt x="2432511" y="0"/>
                  </a:lnTo>
                  <a:lnTo>
                    <a:pt x="2432511" y="2709333"/>
                  </a:lnTo>
                  <a:lnTo>
                    <a:pt x="0" y="2709333"/>
                  </a:lnTo>
                  <a:close/>
                </a:path>
              </a:pathLst>
            </a:custGeom>
            <a:solidFill>
              <a:srgbClr val="FFF6E3"/>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0141461" y="3304307"/>
            <a:ext cx="7117839" cy="3181796"/>
          </a:xfrm>
          <a:prstGeom prst="rect">
            <a:avLst/>
          </a:prstGeom>
        </p:spPr>
        <p:txBody>
          <a:bodyPr anchor="t" rtlCol="false" tIns="0" lIns="0" bIns="0" rIns="0">
            <a:spAutoFit/>
          </a:bodyPr>
          <a:lstStyle/>
          <a:p>
            <a:pPr marL="561337" indent="-280669" lvl="1">
              <a:lnSpc>
                <a:spcPts val="3639"/>
              </a:lnSpc>
              <a:buFont typeface="Arial"/>
              <a:buChar char="•"/>
            </a:pPr>
            <a:r>
              <a:rPr lang="en-US" sz="2599">
                <a:solidFill>
                  <a:srgbClr val="000000"/>
                </a:solidFill>
                <a:latin typeface="Montserrat Classic"/>
              </a:rPr>
              <a:t>Risiko kegagalan dalam pengembangan jaringan Gudang/ Gerai;</a:t>
            </a:r>
          </a:p>
          <a:p>
            <a:pPr marL="561337" indent="-280669" lvl="1">
              <a:lnSpc>
                <a:spcPts val="3639"/>
              </a:lnSpc>
              <a:buFont typeface="Arial"/>
              <a:buChar char="•"/>
            </a:pPr>
            <a:r>
              <a:rPr lang="en-US" sz="2599">
                <a:solidFill>
                  <a:srgbClr val="000000"/>
                </a:solidFill>
                <a:latin typeface="Montserrat Classic"/>
              </a:rPr>
              <a:t>Tidak diperpanjangnya masa sewa dan/ atau persyaratan dan kondisi ruang usaha;</a:t>
            </a:r>
          </a:p>
          <a:p>
            <a:pPr algn="l" marL="561337" indent="-280669" lvl="1">
              <a:lnSpc>
                <a:spcPts val="3639"/>
              </a:lnSpc>
              <a:buFont typeface="Arial"/>
              <a:buChar char="•"/>
            </a:pPr>
            <a:r>
              <a:rPr lang="en-US" sz="2599">
                <a:solidFill>
                  <a:srgbClr val="000000"/>
                </a:solidFill>
                <a:latin typeface="Montserrat Classic"/>
              </a:rPr>
              <a:t>Risiko ijin usaha</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191351"/>
            <a:ext cx="9526703" cy="10669703"/>
            <a:chOff x="0" y="0"/>
            <a:chExt cx="2509090" cy="2810127"/>
          </a:xfrm>
        </p:grpSpPr>
        <p:sp>
          <p:nvSpPr>
            <p:cNvPr name="Freeform 3" id="3"/>
            <p:cNvSpPr/>
            <p:nvPr/>
          </p:nvSpPr>
          <p:spPr>
            <a:xfrm flipH="false" flipV="false" rot="0">
              <a:off x="0" y="0"/>
              <a:ext cx="2509090" cy="2810128"/>
            </a:xfrm>
            <a:custGeom>
              <a:avLst/>
              <a:gdLst/>
              <a:ahLst/>
              <a:cxnLst/>
              <a:rect r="r" b="b" t="t" l="l"/>
              <a:pathLst>
                <a:path h="2810128" w="2509090">
                  <a:moveTo>
                    <a:pt x="0" y="0"/>
                  </a:moveTo>
                  <a:lnTo>
                    <a:pt x="2509090" y="0"/>
                  </a:lnTo>
                  <a:lnTo>
                    <a:pt x="2509090" y="2810128"/>
                  </a:lnTo>
                  <a:lnTo>
                    <a:pt x="0" y="2810128"/>
                  </a:lnTo>
                  <a:close/>
                </a:path>
              </a:pathLst>
            </a:custGeom>
            <a:solidFill>
              <a:srgbClr val="FFF6E3"/>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564705" y="1028700"/>
            <a:ext cx="5781889" cy="8229600"/>
            <a:chOff x="0" y="0"/>
            <a:chExt cx="1461702" cy="2080500"/>
          </a:xfrm>
        </p:grpSpPr>
        <p:sp>
          <p:nvSpPr>
            <p:cNvPr name="Freeform 6" id="6"/>
            <p:cNvSpPr/>
            <p:nvPr/>
          </p:nvSpPr>
          <p:spPr>
            <a:xfrm flipH="false" flipV="false" rot="0">
              <a:off x="0" y="0"/>
              <a:ext cx="1461702" cy="2080500"/>
            </a:xfrm>
            <a:custGeom>
              <a:avLst/>
              <a:gdLst/>
              <a:ahLst/>
              <a:cxnLst/>
              <a:rect r="r" b="b" t="t" l="l"/>
              <a:pathLst>
                <a:path h="2080500" w="1461702">
                  <a:moveTo>
                    <a:pt x="0" y="0"/>
                  </a:moveTo>
                  <a:lnTo>
                    <a:pt x="1461702" y="0"/>
                  </a:lnTo>
                  <a:lnTo>
                    <a:pt x="1461702" y="2080500"/>
                  </a:lnTo>
                  <a:lnTo>
                    <a:pt x="0" y="2080500"/>
                  </a:lnTo>
                  <a:close/>
                </a:path>
              </a:pathLst>
            </a:custGeom>
            <a:solidFill>
              <a:srgbClr val="000000"/>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0865893" y="1352478"/>
            <a:ext cx="5179514" cy="7582043"/>
            <a:chOff x="0" y="0"/>
            <a:chExt cx="6906019" cy="10109391"/>
          </a:xfrm>
        </p:grpSpPr>
        <p:pic>
          <p:nvPicPr>
            <p:cNvPr name="Picture 9" id="9"/>
            <p:cNvPicPr>
              <a:picLocks noChangeAspect="true"/>
            </p:cNvPicPr>
            <p:nvPr/>
          </p:nvPicPr>
          <p:blipFill>
            <a:blip r:embed="rId2"/>
            <a:srcRect l="30805" t="0" r="30805" b="0"/>
            <a:stretch>
              <a:fillRect/>
            </a:stretch>
          </p:blipFill>
          <p:spPr>
            <a:xfrm flipH="false" flipV="false">
              <a:off x="0" y="0"/>
              <a:ext cx="6906019" cy="10109391"/>
            </a:xfrm>
            <a:prstGeom prst="rect">
              <a:avLst/>
            </a:prstGeom>
          </p:spPr>
        </p:pic>
      </p:grpSp>
      <p:sp>
        <p:nvSpPr>
          <p:cNvPr name="TextBox 10" id="10"/>
          <p:cNvSpPr txBox="true"/>
          <p:nvPr/>
        </p:nvSpPr>
        <p:spPr>
          <a:xfrm rot="0">
            <a:off x="1588960" y="3234484"/>
            <a:ext cx="6774384" cy="1113763"/>
          </a:xfrm>
          <a:prstGeom prst="rect">
            <a:avLst/>
          </a:prstGeom>
        </p:spPr>
        <p:txBody>
          <a:bodyPr anchor="t" rtlCol="false" tIns="0" lIns="0" bIns="0" rIns="0">
            <a:spAutoFit/>
          </a:bodyPr>
          <a:lstStyle/>
          <a:p>
            <a:pPr>
              <a:lnSpc>
                <a:spcPts val="8480"/>
              </a:lnSpc>
            </a:pPr>
            <a:r>
              <a:rPr lang="en-US" sz="8000">
                <a:solidFill>
                  <a:srgbClr val="000000"/>
                </a:solidFill>
                <a:latin typeface="Montserrat Classic Bold"/>
              </a:rPr>
              <a:t>SDM</a:t>
            </a:r>
          </a:p>
        </p:txBody>
      </p:sp>
      <p:sp>
        <p:nvSpPr>
          <p:cNvPr name="TextBox 11" id="11"/>
          <p:cNvSpPr txBox="true"/>
          <p:nvPr/>
        </p:nvSpPr>
        <p:spPr>
          <a:xfrm rot="0">
            <a:off x="1791564" y="5977979"/>
            <a:ext cx="1042593" cy="371475"/>
          </a:xfrm>
          <a:prstGeom prst="rect">
            <a:avLst/>
          </a:prstGeom>
        </p:spPr>
        <p:txBody>
          <a:bodyPr anchor="t" rtlCol="false" tIns="0" lIns="0" bIns="0" rIns="0">
            <a:spAutoFit/>
          </a:bodyPr>
          <a:lstStyle/>
          <a:p>
            <a:pPr algn="ctr">
              <a:lnSpc>
                <a:spcPts val="2999"/>
              </a:lnSpc>
            </a:pPr>
            <a:r>
              <a:rPr lang="en-US" sz="2499">
                <a:solidFill>
                  <a:srgbClr val="FFFFFF"/>
                </a:solidFill>
                <a:latin typeface="Montserrat Classic Bold"/>
              </a:rPr>
              <a:t>25K+</a:t>
            </a:r>
          </a:p>
        </p:txBody>
      </p:sp>
      <p:sp>
        <p:nvSpPr>
          <p:cNvPr name="TextBox 12" id="12"/>
          <p:cNvSpPr txBox="true"/>
          <p:nvPr/>
        </p:nvSpPr>
        <p:spPr>
          <a:xfrm rot="0">
            <a:off x="1588960" y="4591045"/>
            <a:ext cx="6532124" cy="1758409"/>
          </a:xfrm>
          <a:prstGeom prst="rect">
            <a:avLst/>
          </a:prstGeom>
        </p:spPr>
        <p:txBody>
          <a:bodyPr anchor="t" rtlCol="false" tIns="0" lIns="0" bIns="0" rIns="0">
            <a:spAutoFit/>
          </a:bodyPr>
          <a:lstStyle/>
          <a:p>
            <a:pPr>
              <a:lnSpc>
                <a:spcPts val="2800"/>
              </a:lnSpc>
            </a:pPr>
            <a:r>
              <a:rPr lang="en-US" sz="2000">
                <a:solidFill>
                  <a:srgbClr val="000000"/>
                </a:solidFill>
                <a:latin typeface="Montserrat Classic"/>
              </a:rPr>
              <a:t>Seluruh hal yang berhubungan dengan manajemen bisnis termasuk perekrutan pegawai sudah ditetapkan oleh pihak perusahaan pusat. Sehingga tidak perlu memikirkan atau mencari sendiri sumber daya manusia. </a:t>
            </a: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93252" y="5406656"/>
            <a:ext cx="6754335" cy="930248"/>
          </a:xfrm>
          <a:prstGeom prst="rect">
            <a:avLst/>
          </a:prstGeom>
        </p:spPr>
        <p:txBody>
          <a:bodyPr anchor="t" rtlCol="false" tIns="0" lIns="0" bIns="0" rIns="0">
            <a:spAutoFit/>
          </a:bodyPr>
          <a:lstStyle/>
          <a:p>
            <a:pPr>
              <a:lnSpc>
                <a:spcPts val="6999"/>
              </a:lnSpc>
            </a:pPr>
            <a:r>
              <a:rPr lang="en-US" sz="6999">
                <a:solidFill>
                  <a:srgbClr val="000000"/>
                </a:solidFill>
                <a:latin typeface="Montserrat Classic Bold"/>
              </a:rPr>
              <a:t>KEUNTUNGAN</a:t>
            </a:r>
          </a:p>
        </p:txBody>
      </p:sp>
      <p:sp>
        <p:nvSpPr>
          <p:cNvPr name="TextBox 3" id="3"/>
          <p:cNvSpPr txBox="true"/>
          <p:nvPr/>
        </p:nvSpPr>
        <p:spPr>
          <a:xfrm rot="0">
            <a:off x="1593252" y="3934248"/>
            <a:ext cx="5703935" cy="1387420"/>
          </a:xfrm>
          <a:prstGeom prst="rect">
            <a:avLst/>
          </a:prstGeom>
        </p:spPr>
        <p:txBody>
          <a:bodyPr anchor="t" rtlCol="false" tIns="0" lIns="0" bIns="0" rIns="0">
            <a:spAutoFit/>
          </a:bodyPr>
          <a:lstStyle/>
          <a:p>
            <a:pPr>
              <a:lnSpc>
                <a:spcPts val="10599"/>
              </a:lnSpc>
            </a:pPr>
            <a:r>
              <a:rPr lang="en-US" sz="9999">
                <a:solidFill>
                  <a:srgbClr val="000000"/>
                </a:solidFill>
                <a:latin typeface="Brittany Bold"/>
              </a:rPr>
              <a:t>Analisa</a:t>
            </a:r>
          </a:p>
        </p:txBody>
      </p:sp>
      <p:grpSp>
        <p:nvGrpSpPr>
          <p:cNvPr name="Group 4" id="4"/>
          <p:cNvGrpSpPr/>
          <p:nvPr/>
        </p:nvGrpSpPr>
        <p:grpSpPr>
          <a:xfrm rot="-1330815">
            <a:off x="9144000" y="0"/>
            <a:ext cx="9235941" cy="10287000"/>
            <a:chOff x="0" y="0"/>
            <a:chExt cx="2432511" cy="2709333"/>
          </a:xfrm>
        </p:grpSpPr>
        <p:sp>
          <p:nvSpPr>
            <p:cNvPr name="Freeform 5" id="5"/>
            <p:cNvSpPr/>
            <p:nvPr/>
          </p:nvSpPr>
          <p:spPr>
            <a:xfrm flipH="false" flipV="false" rot="0">
              <a:off x="0" y="0"/>
              <a:ext cx="2432511" cy="2709333"/>
            </a:xfrm>
            <a:custGeom>
              <a:avLst/>
              <a:gdLst/>
              <a:ahLst/>
              <a:cxnLst/>
              <a:rect r="r" b="b" t="t" l="l"/>
              <a:pathLst>
                <a:path h="2709333" w="2432511">
                  <a:moveTo>
                    <a:pt x="0" y="0"/>
                  </a:moveTo>
                  <a:lnTo>
                    <a:pt x="2432511" y="0"/>
                  </a:lnTo>
                  <a:lnTo>
                    <a:pt x="2432511" y="2709333"/>
                  </a:lnTo>
                  <a:lnTo>
                    <a:pt x="0" y="2709333"/>
                  </a:lnTo>
                  <a:close/>
                </a:path>
              </a:pathLst>
            </a:custGeom>
            <a:solidFill>
              <a:srgbClr val="FFF6E3"/>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9144000" y="3009384"/>
            <a:ext cx="8486286" cy="3519992"/>
          </a:xfrm>
          <a:prstGeom prst="rect">
            <a:avLst/>
          </a:prstGeom>
        </p:spPr>
        <p:txBody>
          <a:bodyPr anchor="t" rtlCol="false" tIns="0" lIns="0" bIns="0" rIns="0">
            <a:spAutoFit/>
          </a:bodyPr>
          <a:lstStyle/>
          <a:p>
            <a:pPr algn="just" marL="431801" indent="-215900" lvl="1">
              <a:lnSpc>
                <a:spcPts val="2800"/>
              </a:lnSpc>
              <a:buFont typeface="Arial"/>
              <a:buChar char="•"/>
            </a:pPr>
            <a:r>
              <a:rPr lang="en-US" sz="2000">
                <a:solidFill>
                  <a:srgbClr val="000000"/>
                </a:solidFill>
                <a:latin typeface="Montserrat Classic"/>
              </a:rPr>
              <a:t>Perkiraan Pendapatan Per Bulan</a:t>
            </a:r>
          </a:p>
          <a:p>
            <a:pPr algn="just" marL="1295402" indent="-323850" lvl="3">
              <a:lnSpc>
                <a:spcPts val="2800"/>
              </a:lnSpc>
              <a:buFont typeface="Arial"/>
              <a:buChar char="￭"/>
            </a:pPr>
            <a:r>
              <a:rPr lang="en-US" sz="2000">
                <a:solidFill>
                  <a:srgbClr val="000000"/>
                </a:solidFill>
                <a:latin typeface="Montserrat Classic"/>
              </a:rPr>
              <a:t>Penjualan Rp 20.000.000 x 30 hari    = Rp600.000.000       </a:t>
            </a:r>
          </a:p>
          <a:p>
            <a:pPr algn="just" marL="1295402" indent="-323850" lvl="3">
              <a:lnSpc>
                <a:spcPts val="2800"/>
              </a:lnSpc>
              <a:buFont typeface="Arial"/>
              <a:buChar char="￭"/>
            </a:pPr>
            <a:r>
              <a:rPr lang="en-US" sz="2000">
                <a:solidFill>
                  <a:srgbClr val="000000"/>
                </a:solidFill>
                <a:latin typeface="Montserrat Classic"/>
              </a:rPr>
              <a:t>Asumsi margin keuntungan kotor 10% = Rp 60.000.000</a:t>
            </a:r>
          </a:p>
          <a:p>
            <a:pPr algn="just" marL="431801" indent="-215900" lvl="1">
              <a:lnSpc>
                <a:spcPts val="2800"/>
              </a:lnSpc>
              <a:buFont typeface="Arial"/>
              <a:buChar char="•"/>
            </a:pPr>
            <a:r>
              <a:rPr lang="en-US" sz="2000">
                <a:solidFill>
                  <a:srgbClr val="000000"/>
                </a:solidFill>
                <a:latin typeface="Montserrat Classic"/>
              </a:rPr>
              <a:t>Perkiraan Pengeluaran Per Bulan</a:t>
            </a:r>
          </a:p>
          <a:p>
            <a:pPr algn="just" marL="1295402" indent="-323850" lvl="3">
              <a:lnSpc>
                <a:spcPts val="2800"/>
              </a:lnSpc>
              <a:buFont typeface="Arial"/>
              <a:buChar char="￭"/>
            </a:pPr>
            <a:r>
              <a:rPr lang="en-US" sz="2000">
                <a:solidFill>
                  <a:srgbClr val="000000"/>
                </a:solidFill>
                <a:latin typeface="Montserrat Classic"/>
              </a:rPr>
              <a:t>Upah Karyawan 4 orang @ Rp 4.000.000= Rp16.000.000</a:t>
            </a:r>
          </a:p>
          <a:p>
            <a:pPr algn="just" marL="1295402" indent="-323850" lvl="3">
              <a:lnSpc>
                <a:spcPts val="2800"/>
              </a:lnSpc>
              <a:buFont typeface="Arial"/>
              <a:buChar char="￭"/>
            </a:pPr>
            <a:r>
              <a:rPr lang="en-US" sz="2000">
                <a:solidFill>
                  <a:srgbClr val="000000"/>
                </a:solidFill>
                <a:latin typeface="Montserrat Classic"/>
              </a:rPr>
              <a:t>Biaya operasional (2% x omzet)        = Rp 9.000.000</a:t>
            </a:r>
          </a:p>
          <a:p>
            <a:pPr algn="just" marL="1295402" indent="-323850" lvl="3">
              <a:lnSpc>
                <a:spcPts val="2800"/>
              </a:lnSpc>
              <a:buFont typeface="Arial"/>
              <a:buChar char="￭"/>
            </a:pPr>
            <a:r>
              <a:rPr lang="en-US" sz="2000">
                <a:solidFill>
                  <a:srgbClr val="000000"/>
                </a:solidFill>
                <a:latin typeface="Montserrat Classic"/>
              </a:rPr>
              <a:t>Total Pengeluaran Per Bulan Rp 25.000.000</a:t>
            </a:r>
          </a:p>
          <a:p>
            <a:pPr algn="just" marL="431801" indent="-215900" lvl="1">
              <a:lnSpc>
                <a:spcPts val="2800"/>
              </a:lnSpc>
              <a:buFont typeface="Arial"/>
              <a:buChar char="•"/>
            </a:pPr>
            <a:r>
              <a:rPr lang="en-US" sz="2000">
                <a:solidFill>
                  <a:srgbClr val="000000"/>
                </a:solidFill>
                <a:latin typeface="Montserrat Classic"/>
              </a:rPr>
              <a:t>Laba Per Bulan = Rp 60.000.000 – Rp 25.000.000 </a:t>
            </a:r>
          </a:p>
          <a:p>
            <a:pPr algn="just" marL="2159003" indent="-359834" lvl="5">
              <a:lnSpc>
                <a:spcPts val="2800"/>
              </a:lnSpc>
              <a:buFont typeface="Arial"/>
              <a:buChar char="⚬"/>
            </a:pPr>
            <a:r>
              <a:rPr lang="en-US" sz="2000">
                <a:solidFill>
                  <a:srgbClr val="000000"/>
                </a:solidFill>
                <a:latin typeface="Montserrat Classic"/>
              </a:rPr>
              <a:t>   </a:t>
            </a:r>
            <a:r>
              <a:rPr lang="en-US" sz="2000">
                <a:solidFill>
                  <a:srgbClr val="000000"/>
                </a:solidFill>
                <a:latin typeface="Montserrat Classic"/>
              </a:rPr>
              <a:t>= Rp 35.000.000</a:t>
            </a:r>
          </a:p>
          <a:p>
            <a:pPr algn="just" marL="431801" indent="-215900" lvl="1">
              <a:lnSpc>
                <a:spcPts val="2800"/>
              </a:lnSpc>
              <a:buFont typeface="Arial"/>
              <a:buChar char="•"/>
            </a:pP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006006" y="4718954"/>
            <a:ext cx="14275988" cy="1870021"/>
          </a:xfrm>
          <a:prstGeom prst="rect">
            <a:avLst/>
          </a:prstGeom>
        </p:spPr>
        <p:txBody>
          <a:bodyPr anchor="t" rtlCol="false" tIns="0" lIns="0" bIns="0" rIns="0">
            <a:spAutoFit/>
          </a:bodyPr>
          <a:lstStyle/>
          <a:p>
            <a:pPr algn="ctr">
              <a:lnSpc>
                <a:spcPts val="14000"/>
              </a:lnSpc>
            </a:pPr>
            <a:r>
              <a:rPr lang="en-US" sz="14000">
                <a:solidFill>
                  <a:srgbClr val="000000"/>
                </a:solidFill>
                <a:latin typeface="Montserrat Classic Bold"/>
              </a:rPr>
              <a:t>TANAH</a:t>
            </a:r>
          </a:p>
        </p:txBody>
      </p:sp>
      <p:grpSp>
        <p:nvGrpSpPr>
          <p:cNvPr name="Group 3" id="3"/>
          <p:cNvGrpSpPr/>
          <p:nvPr/>
        </p:nvGrpSpPr>
        <p:grpSpPr>
          <a:xfrm rot="0">
            <a:off x="2554368" y="2705199"/>
            <a:ext cx="5469649" cy="546964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6E3"/>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526468" y="2986858"/>
            <a:ext cx="9235063" cy="2000250"/>
          </a:xfrm>
          <a:prstGeom prst="rect">
            <a:avLst/>
          </a:prstGeom>
        </p:spPr>
        <p:txBody>
          <a:bodyPr anchor="t" rtlCol="false" tIns="0" lIns="0" bIns="0" rIns="0">
            <a:spAutoFit/>
          </a:bodyPr>
          <a:lstStyle/>
          <a:p>
            <a:pPr algn="ctr">
              <a:lnSpc>
                <a:spcPts val="15000"/>
              </a:lnSpc>
            </a:pPr>
            <a:r>
              <a:rPr lang="en-US" sz="15000">
                <a:solidFill>
                  <a:srgbClr val="000000"/>
                </a:solidFill>
                <a:latin typeface="Brittany Bold"/>
              </a:rPr>
              <a:t>Properti</a:t>
            </a:r>
          </a:p>
        </p:txBody>
      </p:sp>
      <p:sp>
        <p:nvSpPr>
          <p:cNvPr name="TextBox 7" id="7"/>
          <p:cNvSpPr txBox="true"/>
          <p:nvPr/>
        </p:nvSpPr>
        <p:spPr>
          <a:xfrm rot="0">
            <a:off x="3363172" y="4718954"/>
            <a:ext cx="11561656" cy="1870021"/>
          </a:xfrm>
          <a:prstGeom prst="rect">
            <a:avLst/>
          </a:prstGeom>
        </p:spPr>
        <p:txBody>
          <a:bodyPr anchor="t" rtlCol="false" tIns="0" lIns="0" bIns="0" rIns="0">
            <a:spAutoFit/>
          </a:bodyPr>
          <a:lstStyle/>
          <a:p>
            <a:pPr algn="ctr">
              <a:lnSpc>
                <a:spcPts val="14000"/>
              </a:lnSpc>
            </a:pPr>
            <a:r>
              <a:rPr lang="en-US" sz="14000">
                <a:solidFill>
                  <a:srgbClr val="000000"/>
                </a:solidFill>
                <a:latin typeface="Montserrat Classic Bold"/>
              </a:rPr>
              <a:t>TANAH</a:t>
            </a:r>
          </a:p>
        </p:txBody>
      </p:sp>
      <p:sp>
        <p:nvSpPr>
          <p:cNvPr name="TextBox 8" id="8"/>
          <p:cNvSpPr txBox="true"/>
          <p:nvPr/>
        </p:nvSpPr>
        <p:spPr>
          <a:xfrm rot="0">
            <a:off x="5932271" y="6895016"/>
            <a:ext cx="6423458" cy="422221"/>
          </a:xfrm>
          <a:prstGeom prst="rect">
            <a:avLst/>
          </a:prstGeom>
        </p:spPr>
        <p:txBody>
          <a:bodyPr anchor="t" rtlCol="false" tIns="0" lIns="0" bIns="0" rIns="0">
            <a:spAutoFit/>
          </a:bodyPr>
          <a:lstStyle/>
          <a:p>
            <a:pPr algn="ctr">
              <a:lnSpc>
                <a:spcPts val="3499"/>
              </a:lnSpc>
            </a:pPr>
            <a:r>
              <a:rPr lang="en-US" sz="2499" spc="124">
                <a:solidFill>
                  <a:srgbClr val="000000"/>
                </a:solidFill>
                <a:latin typeface="Montserrat Classic"/>
              </a:rPr>
              <a:t>03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1351" y="-276396"/>
            <a:ext cx="9335351" cy="10839793"/>
            <a:chOff x="0" y="0"/>
            <a:chExt cx="2458693" cy="2854925"/>
          </a:xfrm>
        </p:grpSpPr>
        <p:sp>
          <p:nvSpPr>
            <p:cNvPr name="Freeform 3" id="3"/>
            <p:cNvSpPr/>
            <p:nvPr/>
          </p:nvSpPr>
          <p:spPr>
            <a:xfrm flipH="false" flipV="false" rot="0">
              <a:off x="0" y="0"/>
              <a:ext cx="2458693" cy="2854925"/>
            </a:xfrm>
            <a:custGeom>
              <a:avLst/>
              <a:gdLst/>
              <a:ahLst/>
              <a:cxnLst/>
              <a:rect r="r" b="b" t="t" l="l"/>
              <a:pathLst>
                <a:path h="2854925" w="2458693">
                  <a:moveTo>
                    <a:pt x="0" y="0"/>
                  </a:moveTo>
                  <a:lnTo>
                    <a:pt x="2458693" y="0"/>
                  </a:lnTo>
                  <a:lnTo>
                    <a:pt x="2458693" y="2854925"/>
                  </a:lnTo>
                  <a:lnTo>
                    <a:pt x="0" y="2854925"/>
                  </a:lnTo>
                  <a:close/>
                </a:path>
              </a:pathLst>
            </a:custGeom>
            <a:solidFill>
              <a:srgbClr val="FFF6E3"/>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9961443" y="1028700"/>
            <a:ext cx="7297857" cy="8229600"/>
            <a:chOff x="0" y="0"/>
            <a:chExt cx="9730476" cy="10972800"/>
          </a:xfrm>
        </p:grpSpPr>
        <p:pic>
          <p:nvPicPr>
            <p:cNvPr name="Picture 6" id="6"/>
            <p:cNvPicPr>
              <a:picLocks noChangeAspect="true"/>
            </p:cNvPicPr>
            <p:nvPr/>
          </p:nvPicPr>
          <p:blipFill>
            <a:blip r:embed="rId2"/>
            <a:srcRect l="20470" t="0" r="20470" b="0"/>
            <a:stretch>
              <a:fillRect/>
            </a:stretch>
          </p:blipFill>
          <p:spPr>
            <a:xfrm flipH="false" flipV="false">
              <a:off x="0" y="0"/>
              <a:ext cx="9730476" cy="10972800"/>
            </a:xfrm>
            <a:prstGeom prst="rect">
              <a:avLst/>
            </a:prstGeom>
          </p:spPr>
        </p:pic>
      </p:grpSp>
      <p:sp>
        <p:nvSpPr>
          <p:cNvPr name="TextBox 7" id="7"/>
          <p:cNvSpPr txBox="true"/>
          <p:nvPr/>
        </p:nvSpPr>
        <p:spPr>
          <a:xfrm rot="0">
            <a:off x="1394926" y="4627126"/>
            <a:ext cx="6354149" cy="1069921"/>
          </a:xfrm>
          <a:prstGeom prst="rect">
            <a:avLst/>
          </a:prstGeom>
        </p:spPr>
        <p:txBody>
          <a:bodyPr anchor="t" rtlCol="false" tIns="0" lIns="0" bIns="0" rIns="0">
            <a:spAutoFit/>
          </a:bodyPr>
          <a:lstStyle/>
          <a:p>
            <a:pPr>
              <a:lnSpc>
                <a:spcPts val="8000"/>
              </a:lnSpc>
            </a:pPr>
            <a:r>
              <a:rPr lang="en-US" sz="8000">
                <a:solidFill>
                  <a:srgbClr val="000000"/>
                </a:solidFill>
                <a:latin typeface="Montserrat Classic Bold"/>
              </a:rPr>
              <a:t>TANAH?</a:t>
            </a:r>
          </a:p>
        </p:txBody>
      </p:sp>
      <p:sp>
        <p:nvSpPr>
          <p:cNvPr name="TextBox 8" id="8"/>
          <p:cNvSpPr txBox="true"/>
          <p:nvPr/>
        </p:nvSpPr>
        <p:spPr>
          <a:xfrm rot="0">
            <a:off x="1394926" y="5876034"/>
            <a:ext cx="6354149" cy="2463042"/>
          </a:xfrm>
          <a:prstGeom prst="rect">
            <a:avLst/>
          </a:prstGeom>
        </p:spPr>
        <p:txBody>
          <a:bodyPr anchor="t" rtlCol="false" tIns="0" lIns="0" bIns="0" rIns="0">
            <a:spAutoFit/>
          </a:bodyPr>
          <a:lstStyle/>
          <a:p>
            <a:pPr>
              <a:lnSpc>
                <a:spcPts val="2800"/>
              </a:lnSpc>
            </a:pPr>
            <a:r>
              <a:rPr lang="en-US" sz="2000">
                <a:solidFill>
                  <a:srgbClr val="000000"/>
                </a:solidFill>
                <a:latin typeface="Montserrat Classic"/>
              </a:rPr>
              <a:t>Alasan memilih tanah adalah harga tanah cenderung mengalami kenaikan setiap tahunnya. Apalagi, saat ini pertumbuhan penduduk semakin membludak, sehingga orang akan terus menerus membutuhkan lahan tanah, baik itu untuk membuat rumah atau keperluan lainnya seperti membangun ruko</a:t>
            </a:r>
          </a:p>
        </p:txBody>
      </p:sp>
      <p:sp>
        <p:nvSpPr>
          <p:cNvPr name="TextBox 9" id="9"/>
          <p:cNvSpPr txBox="true"/>
          <p:nvPr/>
        </p:nvSpPr>
        <p:spPr>
          <a:xfrm rot="0">
            <a:off x="1394926" y="3541015"/>
            <a:ext cx="6354149" cy="1387420"/>
          </a:xfrm>
          <a:prstGeom prst="rect">
            <a:avLst/>
          </a:prstGeom>
        </p:spPr>
        <p:txBody>
          <a:bodyPr anchor="t" rtlCol="false" tIns="0" lIns="0" bIns="0" rIns="0">
            <a:spAutoFit/>
          </a:bodyPr>
          <a:lstStyle/>
          <a:p>
            <a:pPr>
              <a:lnSpc>
                <a:spcPts val="10599"/>
              </a:lnSpc>
            </a:pPr>
            <a:r>
              <a:rPr lang="en-US" sz="9999">
                <a:solidFill>
                  <a:srgbClr val="000000"/>
                </a:solidFill>
                <a:latin typeface="Brittany Bold"/>
              </a:rPr>
              <a:t>Kenapa</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147106"/>
            <a:ext cx="9254329" cy="10581211"/>
            <a:chOff x="0" y="0"/>
            <a:chExt cx="2437354" cy="2786821"/>
          </a:xfrm>
        </p:grpSpPr>
        <p:sp>
          <p:nvSpPr>
            <p:cNvPr name="Freeform 3" id="3"/>
            <p:cNvSpPr/>
            <p:nvPr/>
          </p:nvSpPr>
          <p:spPr>
            <a:xfrm flipH="false" flipV="false" rot="0">
              <a:off x="0" y="0"/>
              <a:ext cx="2437354" cy="2786821"/>
            </a:xfrm>
            <a:custGeom>
              <a:avLst/>
              <a:gdLst/>
              <a:ahLst/>
              <a:cxnLst/>
              <a:rect r="r" b="b" t="t" l="l"/>
              <a:pathLst>
                <a:path h="2786821" w="2437354">
                  <a:moveTo>
                    <a:pt x="0" y="0"/>
                  </a:moveTo>
                  <a:lnTo>
                    <a:pt x="2437354" y="0"/>
                  </a:lnTo>
                  <a:lnTo>
                    <a:pt x="2437354" y="2786821"/>
                  </a:lnTo>
                  <a:lnTo>
                    <a:pt x="0" y="2786821"/>
                  </a:lnTo>
                  <a:close/>
                </a:path>
              </a:pathLst>
            </a:custGeom>
            <a:solidFill>
              <a:srgbClr val="FFF6E3"/>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5423693" y="2623094"/>
            <a:ext cx="6537706" cy="5040813"/>
            <a:chOff x="0" y="0"/>
            <a:chExt cx="8716941" cy="6721084"/>
          </a:xfrm>
        </p:grpSpPr>
        <p:pic>
          <p:nvPicPr>
            <p:cNvPr name="Picture 6" id="6"/>
            <p:cNvPicPr>
              <a:picLocks noChangeAspect="true"/>
            </p:cNvPicPr>
            <p:nvPr/>
          </p:nvPicPr>
          <p:blipFill>
            <a:blip r:embed="rId2"/>
            <a:srcRect l="15880" t="0" r="15880" b="0"/>
            <a:stretch>
              <a:fillRect/>
            </a:stretch>
          </p:blipFill>
          <p:spPr>
            <a:xfrm flipH="false" flipV="false">
              <a:off x="0" y="0"/>
              <a:ext cx="8716941" cy="6721084"/>
            </a:xfrm>
            <a:prstGeom prst="rect">
              <a:avLst/>
            </a:prstGeom>
          </p:spPr>
        </p:pic>
      </p:grpSp>
      <p:sp>
        <p:nvSpPr>
          <p:cNvPr name="TextBox 7" id="7"/>
          <p:cNvSpPr txBox="true"/>
          <p:nvPr/>
        </p:nvSpPr>
        <p:spPr>
          <a:xfrm rot="0">
            <a:off x="1028700" y="3192787"/>
            <a:ext cx="4043863" cy="4567418"/>
          </a:xfrm>
          <a:prstGeom prst="rect">
            <a:avLst/>
          </a:prstGeom>
        </p:spPr>
        <p:txBody>
          <a:bodyPr anchor="t" rtlCol="false" tIns="0" lIns="0" bIns="0" rIns="0">
            <a:spAutoFit/>
          </a:bodyPr>
          <a:lstStyle/>
          <a:p>
            <a:pPr>
              <a:lnSpc>
                <a:spcPts val="2799"/>
              </a:lnSpc>
            </a:pPr>
            <a:r>
              <a:rPr lang="en-US" sz="1999">
                <a:solidFill>
                  <a:srgbClr val="000000"/>
                </a:solidFill>
                <a:latin typeface="Montserrat Classic"/>
              </a:rPr>
              <a:t>Kelebihan </a:t>
            </a:r>
          </a:p>
          <a:p>
            <a:pPr marL="431797" indent="-215899" lvl="1">
              <a:lnSpc>
                <a:spcPts val="2799"/>
              </a:lnSpc>
              <a:buFont typeface="Arial"/>
              <a:buChar char="•"/>
            </a:pPr>
            <a:r>
              <a:rPr lang="en-US" sz="1999">
                <a:solidFill>
                  <a:srgbClr val="000000"/>
                </a:solidFill>
                <a:latin typeface="Montserrat Classic"/>
              </a:rPr>
              <a:t>Harga tanah cenderung naik</a:t>
            </a:r>
          </a:p>
          <a:p>
            <a:pPr marL="431797" indent="-215899" lvl="1">
              <a:lnSpc>
                <a:spcPts val="2799"/>
              </a:lnSpc>
              <a:buFont typeface="Arial"/>
              <a:buChar char="•"/>
            </a:pPr>
            <a:r>
              <a:rPr lang="en-US" sz="1999">
                <a:solidFill>
                  <a:srgbClr val="000000"/>
                </a:solidFill>
                <a:latin typeface="Montserrat Classic"/>
              </a:rPr>
              <a:t>Sebidang tanah kosong memiliki banyak manfaat</a:t>
            </a:r>
          </a:p>
          <a:p>
            <a:pPr marL="431797" indent="-215899" lvl="1">
              <a:lnSpc>
                <a:spcPts val="2799"/>
              </a:lnSpc>
              <a:buFont typeface="Arial"/>
              <a:buChar char="•"/>
            </a:pPr>
            <a:r>
              <a:rPr lang="en-US" sz="1999">
                <a:solidFill>
                  <a:srgbClr val="000000"/>
                </a:solidFill>
                <a:latin typeface="Montserrat Classic"/>
              </a:rPr>
              <a:t>Tidak memerlukan perawatan yang rumit</a:t>
            </a:r>
          </a:p>
          <a:p>
            <a:pPr marL="431797" indent="-215899" lvl="1">
              <a:lnSpc>
                <a:spcPts val="2799"/>
              </a:lnSpc>
              <a:buFont typeface="Arial"/>
              <a:buChar char="•"/>
            </a:pPr>
            <a:r>
              <a:rPr lang="en-US" sz="1999">
                <a:solidFill>
                  <a:srgbClr val="000000"/>
                </a:solidFill>
                <a:latin typeface="Montserrat Classic"/>
              </a:rPr>
              <a:t>Risiko kehilangan cenderung kecil</a:t>
            </a:r>
          </a:p>
          <a:p>
            <a:pPr marL="431797" indent="-215899" lvl="1">
              <a:lnSpc>
                <a:spcPts val="2799"/>
              </a:lnSpc>
              <a:buFont typeface="Arial"/>
              <a:buChar char="•"/>
            </a:pPr>
            <a:r>
              <a:rPr lang="en-US" sz="1999">
                <a:solidFill>
                  <a:srgbClr val="000000"/>
                </a:solidFill>
                <a:latin typeface="Montserrat Classic"/>
              </a:rPr>
              <a:t>Tanah bisa dijual utuh atau per kavling</a:t>
            </a:r>
          </a:p>
          <a:p>
            <a:pPr marL="431797" indent="-215899" lvl="1">
              <a:lnSpc>
                <a:spcPts val="2799"/>
              </a:lnSpc>
              <a:buFont typeface="Arial"/>
              <a:buChar char="•"/>
            </a:pPr>
            <a:r>
              <a:rPr lang="en-US" sz="1999">
                <a:solidFill>
                  <a:srgbClr val="000000"/>
                </a:solidFill>
                <a:latin typeface="Montserrat Classic"/>
              </a:rPr>
              <a:t>Kompetisi cenderung minim</a:t>
            </a:r>
          </a:p>
        </p:txBody>
      </p:sp>
      <p:sp>
        <p:nvSpPr>
          <p:cNvPr name="TextBox 8" id="8"/>
          <p:cNvSpPr txBox="true"/>
          <p:nvPr/>
        </p:nvSpPr>
        <p:spPr>
          <a:xfrm rot="0">
            <a:off x="13215437" y="3192787"/>
            <a:ext cx="4043863" cy="4919735"/>
          </a:xfrm>
          <a:prstGeom prst="rect">
            <a:avLst/>
          </a:prstGeom>
        </p:spPr>
        <p:txBody>
          <a:bodyPr anchor="t" rtlCol="false" tIns="0" lIns="0" bIns="0" rIns="0">
            <a:spAutoFit/>
          </a:bodyPr>
          <a:lstStyle/>
          <a:p>
            <a:pPr>
              <a:lnSpc>
                <a:spcPts val="2799"/>
              </a:lnSpc>
            </a:pPr>
            <a:r>
              <a:rPr lang="en-US" sz="1999">
                <a:solidFill>
                  <a:srgbClr val="000000"/>
                </a:solidFill>
                <a:latin typeface="Montserrat Classic"/>
              </a:rPr>
              <a:t>Kekurangan</a:t>
            </a:r>
          </a:p>
          <a:p>
            <a:pPr marL="431797" indent="-215899" lvl="1">
              <a:lnSpc>
                <a:spcPts val="2799"/>
              </a:lnSpc>
              <a:buFont typeface="Arial"/>
              <a:buChar char="•"/>
            </a:pPr>
            <a:r>
              <a:rPr lang="en-US" sz="1999">
                <a:solidFill>
                  <a:srgbClr val="000000"/>
                </a:solidFill>
                <a:latin typeface="Montserrat Classic"/>
              </a:rPr>
              <a:t>Daya jual tergantung lokasi</a:t>
            </a:r>
          </a:p>
          <a:p>
            <a:pPr marL="431797" indent="-215899" lvl="1">
              <a:lnSpc>
                <a:spcPts val="2799"/>
              </a:lnSpc>
              <a:buFont typeface="Arial"/>
              <a:buChar char="•"/>
            </a:pPr>
            <a:r>
              <a:rPr lang="en-US" sz="1999">
                <a:solidFill>
                  <a:srgbClr val="000000"/>
                </a:solidFill>
                <a:latin typeface="Montserrat Classic"/>
              </a:rPr>
              <a:t>Tak bisa dijadikan sumber pemasukan tetap</a:t>
            </a:r>
          </a:p>
          <a:p>
            <a:pPr marL="431797" indent="-215899" lvl="1">
              <a:lnSpc>
                <a:spcPts val="2799"/>
              </a:lnSpc>
              <a:buFont typeface="Arial"/>
              <a:buChar char="•"/>
            </a:pPr>
            <a:r>
              <a:rPr lang="en-US" sz="1999">
                <a:solidFill>
                  <a:srgbClr val="000000"/>
                </a:solidFill>
                <a:latin typeface="Montserrat Classic"/>
              </a:rPr>
              <a:t>Ada risiko penyerobotan lahan</a:t>
            </a:r>
          </a:p>
          <a:p>
            <a:pPr marL="431797" indent="-215899" lvl="1">
              <a:lnSpc>
                <a:spcPts val="2799"/>
              </a:lnSpc>
              <a:buFont typeface="Arial"/>
              <a:buChar char="•"/>
            </a:pPr>
            <a:r>
              <a:rPr lang="en-US" sz="1999">
                <a:solidFill>
                  <a:srgbClr val="000000"/>
                </a:solidFill>
                <a:latin typeface="Montserrat Classic"/>
              </a:rPr>
              <a:t>Pilihan kredit untuk membeli tanah masih sedikit</a:t>
            </a:r>
          </a:p>
          <a:p>
            <a:pPr marL="431797" indent="-215899" lvl="1">
              <a:lnSpc>
                <a:spcPts val="2799"/>
              </a:lnSpc>
              <a:buFont typeface="Arial"/>
              <a:buChar char="•"/>
            </a:pPr>
            <a:r>
              <a:rPr lang="en-US" sz="1999">
                <a:solidFill>
                  <a:srgbClr val="000000"/>
                </a:solidFill>
                <a:latin typeface="Montserrat Classic"/>
              </a:rPr>
              <a:t>Perlu ketelitian mengenai legalitas dokumen</a:t>
            </a:r>
          </a:p>
          <a:p>
            <a:pPr marL="431797" indent="-215899" lvl="1">
              <a:lnSpc>
                <a:spcPts val="2799"/>
              </a:lnSpc>
              <a:buFont typeface="Arial"/>
              <a:buChar char="•"/>
            </a:pPr>
            <a:r>
              <a:rPr lang="en-US" sz="1999">
                <a:solidFill>
                  <a:srgbClr val="000000"/>
                </a:solidFill>
                <a:latin typeface="Montserrat Classic"/>
              </a:rPr>
              <a:t>Tidak diandalkan sebagai dana darurat</a:t>
            </a:r>
          </a:p>
          <a:p>
            <a:pPr>
              <a:lnSpc>
                <a:spcPts val="2799"/>
              </a:lnSpc>
            </a:pPr>
          </a:p>
        </p:txBody>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93252" y="5406656"/>
            <a:ext cx="6754335" cy="930248"/>
          </a:xfrm>
          <a:prstGeom prst="rect">
            <a:avLst/>
          </a:prstGeom>
        </p:spPr>
        <p:txBody>
          <a:bodyPr anchor="t" rtlCol="false" tIns="0" lIns="0" bIns="0" rIns="0">
            <a:spAutoFit/>
          </a:bodyPr>
          <a:lstStyle/>
          <a:p>
            <a:pPr>
              <a:lnSpc>
                <a:spcPts val="6999"/>
              </a:lnSpc>
            </a:pPr>
            <a:r>
              <a:rPr lang="en-US" sz="6999">
                <a:solidFill>
                  <a:srgbClr val="000000"/>
                </a:solidFill>
                <a:latin typeface="Montserrat Classic Bold"/>
              </a:rPr>
              <a:t>KEUNTUNGAN</a:t>
            </a:r>
          </a:p>
        </p:txBody>
      </p:sp>
      <p:sp>
        <p:nvSpPr>
          <p:cNvPr name="TextBox 3" id="3"/>
          <p:cNvSpPr txBox="true"/>
          <p:nvPr/>
        </p:nvSpPr>
        <p:spPr>
          <a:xfrm rot="0">
            <a:off x="1593252" y="3934248"/>
            <a:ext cx="5703935" cy="1387420"/>
          </a:xfrm>
          <a:prstGeom prst="rect">
            <a:avLst/>
          </a:prstGeom>
        </p:spPr>
        <p:txBody>
          <a:bodyPr anchor="t" rtlCol="false" tIns="0" lIns="0" bIns="0" rIns="0">
            <a:spAutoFit/>
          </a:bodyPr>
          <a:lstStyle/>
          <a:p>
            <a:pPr>
              <a:lnSpc>
                <a:spcPts val="10599"/>
              </a:lnSpc>
            </a:pPr>
            <a:r>
              <a:rPr lang="en-US" sz="9999">
                <a:solidFill>
                  <a:srgbClr val="000000"/>
                </a:solidFill>
                <a:latin typeface="Brittany Bold"/>
              </a:rPr>
              <a:t>Analisa</a:t>
            </a:r>
          </a:p>
        </p:txBody>
      </p:sp>
      <p:grpSp>
        <p:nvGrpSpPr>
          <p:cNvPr name="Group 4" id="4"/>
          <p:cNvGrpSpPr/>
          <p:nvPr/>
        </p:nvGrpSpPr>
        <p:grpSpPr>
          <a:xfrm rot="-1330815">
            <a:off x="9144000" y="0"/>
            <a:ext cx="9235941" cy="10287000"/>
            <a:chOff x="0" y="0"/>
            <a:chExt cx="2432511" cy="2709333"/>
          </a:xfrm>
        </p:grpSpPr>
        <p:sp>
          <p:nvSpPr>
            <p:cNvPr name="Freeform 5" id="5"/>
            <p:cNvSpPr/>
            <p:nvPr/>
          </p:nvSpPr>
          <p:spPr>
            <a:xfrm flipH="false" flipV="false" rot="0">
              <a:off x="0" y="0"/>
              <a:ext cx="2432511" cy="2709333"/>
            </a:xfrm>
            <a:custGeom>
              <a:avLst/>
              <a:gdLst/>
              <a:ahLst/>
              <a:cxnLst/>
              <a:rect r="r" b="b" t="t" l="l"/>
              <a:pathLst>
                <a:path h="2709333" w="2432511">
                  <a:moveTo>
                    <a:pt x="0" y="0"/>
                  </a:moveTo>
                  <a:lnTo>
                    <a:pt x="2432511" y="0"/>
                  </a:lnTo>
                  <a:lnTo>
                    <a:pt x="2432511" y="2709333"/>
                  </a:lnTo>
                  <a:lnTo>
                    <a:pt x="0" y="2709333"/>
                  </a:lnTo>
                  <a:close/>
                </a:path>
              </a:pathLst>
            </a:custGeom>
            <a:solidFill>
              <a:srgbClr val="FFF6E3"/>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9144000" y="4513658"/>
            <a:ext cx="8486286" cy="1758409"/>
          </a:xfrm>
          <a:prstGeom prst="rect">
            <a:avLst/>
          </a:prstGeom>
        </p:spPr>
        <p:txBody>
          <a:bodyPr anchor="t" rtlCol="false" tIns="0" lIns="0" bIns="0" rIns="0">
            <a:spAutoFit/>
          </a:bodyPr>
          <a:lstStyle/>
          <a:p>
            <a:pPr algn="just" marL="431801" indent="-215900" lvl="1">
              <a:lnSpc>
                <a:spcPts val="2800"/>
              </a:lnSpc>
              <a:buFont typeface="Arial"/>
              <a:buChar char="•"/>
            </a:pPr>
            <a:r>
              <a:rPr lang="en-US" sz="2000">
                <a:solidFill>
                  <a:srgbClr val="000000"/>
                </a:solidFill>
                <a:latin typeface="Montserrat Classic"/>
              </a:rPr>
              <a:t>Harga tanah awal Rp 600.000.000</a:t>
            </a:r>
          </a:p>
          <a:p>
            <a:pPr algn="just" marL="431801" indent="-215900" lvl="1">
              <a:lnSpc>
                <a:spcPts val="2800"/>
              </a:lnSpc>
              <a:buFont typeface="Arial"/>
              <a:buChar char="•"/>
            </a:pPr>
            <a:r>
              <a:rPr lang="en-US" sz="2000">
                <a:solidFill>
                  <a:srgbClr val="000000"/>
                </a:solidFill>
                <a:latin typeface="Montserrat Classic"/>
              </a:rPr>
              <a:t>Perkiraan harga jual Rp 1.200.000.000</a:t>
            </a:r>
          </a:p>
          <a:p>
            <a:pPr algn="just" marL="431801" indent="-215900" lvl="1">
              <a:lnSpc>
                <a:spcPts val="2800"/>
              </a:lnSpc>
              <a:buFont typeface="Arial"/>
              <a:buChar char="•"/>
            </a:pPr>
            <a:r>
              <a:rPr lang="en-US" sz="2000">
                <a:solidFill>
                  <a:srgbClr val="000000"/>
                </a:solidFill>
                <a:latin typeface="Montserrat Classic"/>
              </a:rPr>
              <a:t>Biaya operasional (2% x omzet)        = Rp 24.000.000</a:t>
            </a:r>
          </a:p>
          <a:p>
            <a:pPr algn="just" marL="431801" indent="-215900" lvl="1">
              <a:lnSpc>
                <a:spcPts val="2800"/>
              </a:lnSpc>
              <a:buFont typeface="Arial"/>
              <a:buChar char="•"/>
            </a:pPr>
            <a:r>
              <a:rPr lang="en-US" sz="2000">
                <a:solidFill>
                  <a:srgbClr val="000000"/>
                </a:solidFill>
                <a:latin typeface="Montserrat Classic"/>
              </a:rPr>
              <a:t>Laba Penjualan = Rp 1.200.000.000 – Rp 24.000.000 = Rp 1.176.000.000</a:t>
            </a:r>
          </a:p>
        </p:txBody>
      </p:sp>
    </p:spTree>
  </p:cSld>
  <p:clrMapOvr>
    <a:masterClrMapping/>
  </p:clrMapOvr>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006006" y="4718954"/>
            <a:ext cx="14275988" cy="1870021"/>
          </a:xfrm>
          <a:prstGeom prst="rect">
            <a:avLst/>
          </a:prstGeom>
        </p:spPr>
        <p:txBody>
          <a:bodyPr anchor="t" rtlCol="false" tIns="0" lIns="0" bIns="0" rIns="0">
            <a:spAutoFit/>
          </a:bodyPr>
          <a:lstStyle/>
          <a:p>
            <a:pPr algn="ctr">
              <a:lnSpc>
                <a:spcPts val="14000"/>
              </a:lnSpc>
            </a:pPr>
            <a:r>
              <a:rPr lang="en-US" sz="14000">
                <a:solidFill>
                  <a:srgbClr val="000000"/>
                </a:solidFill>
                <a:latin typeface="Montserrat Classic Bold"/>
              </a:rPr>
              <a:t>SKINCARE</a:t>
            </a:r>
          </a:p>
        </p:txBody>
      </p:sp>
      <p:grpSp>
        <p:nvGrpSpPr>
          <p:cNvPr name="Group 3" id="3"/>
          <p:cNvGrpSpPr/>
          <p:nvPr/>
        </p:nvGrpSpPr>
        <p:grpSpPr>
          <a:xfrm rot="0">
            <a:off x="2554368" y="2705199"/>
            <a:ext cx="5469649" cy="546964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6E3"/>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526468" y="2986858"/>
            <a:ext cx="9235063" cy="2000250"/>
          </a:xfrm>
          <a:prstGeom prst="rect">
            <a:avLst/>
          </a:prstGeom>
        </p:spPr>
        <p:txBody>
          <a:bodyPr anchor="t" rtlCol="false" tIns="0" lIns="0" bIns="0" rIns="0">
            <a:spAutoFit/>
          </a:bodyPr>
          <a:lstStyle/>
          <a:p>
            <a:pPr algn="ctr">
              <a:lnSpc>
                <a:spcPts val="15000"/>
              </a:lnSpc>
            </a:pPr>
            <a:r>
              <a:rPr lang="en-US" sz="15000">
                <a:solidFill>
                  <a:srgbClr val="000000"/>
                </a:solidFill>
                <a:latin typeface="Brittany Bold"/>
              </a:rPr>
              <a:t>Bisnis</a:t>
            </a:r>
          </a:p>
        </p:txBody>
      </p:sp>
      <p:sp>
        <p:nvSpPr>
          <p:cNvPr name="TextBox 7" id="7"/>
          <p:cNvSpPr txBox="true"/>
          <p:nvPr/>
        </p:nvSpPr>
        <p:spPr>
          <a:xfrm rot="0">
            <a:off x="3363172" y="4718954"/>
            <a:ext cx="11561656" cy="1870021"/>
          </a:xfrm>
          <a:prstGeom prst="rect">
            <a:avLst/>
          </a:prstGeom>
        </p:spPr>
        <p:txBody>
          <a:bodyPr anchor="t" rtlCol="false" tIns="0" lIns="0" bIns="0" rIns="0">
            <a:spAutoFit/>
          </a:bodyPr>
          <a:lstStyle/>
          <a:p>
            <a:pPr algn="ctr">
              <a:lnSpc>
                <a:spcPts val="14000"/>
              </a:lnSpc>
            </a:pPr>
            <a:r>
              <a:rPr lang="en-US" sz="14000">
                <a:solidFill>
                  <a:srgbClr val="000000"/>
                </a:solidFill>
                <a:latin typeface="Montserrat Classic Bold"/>
              </a:rPr>
              <a:t>SKINCARE</a:t>
            </a:r>
          </a:p>
        </p:txBody>
      </p:sp>
      <p:sp>
        <p:nvSpPr>
          <p:cNvPr name="TextBox 8" id="8"/>
          <p:cNvSpPr txBox="true"/>
          <p:nvPr/>
        </p:nvSpPr>
        <p:spPr>
          <a:xfrm rot="0">
            <a:off x="5932271" y="6895016"/>
            <a:ext cx="6423458" cy="422221"/>
          </a:xfrm>
          <a:prstGeom prst="rect">
            <a:avLst/>
          </a:prstGeom>
        </p:spPr>
        <p:txBody>
          <a:bodyPr anchor="t" rtlCol="false" tIns="0" lIns="0" bIns="0" rIns="0">
            <a:spAutoFit/>
          </a:bodyPr>
          <a:lstStyle/>
          <a:p>
            <a:pPr algn="ctr">
              <a:lnSpc>
                <a:spcPts val="3499"/>
              </a:lnSpc>
            </a:pPr>
            <a:r>
              <a:rPr lang="en-US" sz="2499" spc="124">
                <a:solidFill>
                  <a:srgbClr val="000000"/>
                </a:solidFill>
                <a:latin typeface="Montserrat Classic"/>
              </a:rPr>
              <a:t>04</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1351" y="-276396"/>
            <a:ext cx="9335351" cy="10839793"/>
            <a:chOff x="0" y="0"/>
            <a:chExt cx="2458693" cy="2854925"/>
          </a:xfrm>
        </p:grpSpPr>
        <p:sp>
          <p:nvSpPr>
            <p:cNvPr name="Freeform 3" id="3"/>
            <p:cNvSpPr/>
            <p:nvPr/>
          </p:nvSpPr>
          <p:spPr>
            <a:xfrm flipH="false" flipV="false" rot="0">
              <a:off x="0" y="0"/>
              <a:ext cx="2458693" cy="2854925"/>
            </a:xfrm>
            <a:custGeom>
              <a:avLst/>
              <a:gdLst/>
              <a:ahLst/>
              <a:cxnLst/>
              <a:rect r="r" b="b" t="t" l="l"/>
              <a:pathLst>
                <a:path h="2854925" w="2458693">
                  <a:moveTo>
                    <a:pt x="0" y="0"/>
                  </a:moveTo>
                  <a:lnTo>
                    <a:pt x="2458693" y="0"/>
                  </a:lnTo>
                  <a:lnTo>
                    <a:pt x="2458693" y="2854925"/>
                  </a:lnTo>
                  <a:lnTo>
                    <a:pt x="0" y="2854925"/>
                  </a:lnTo>
                  <a:close/>
                </a:path>
              </a:pathLst>
            </a:custGeom>
            <a:solidFill>
              <a:srgbClr val="FFF6E3"/>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9961443" y="1028700"/>
            <a:ext cx="7297857" cy="8229600"/>
            <a:chOff x="0" y="0"/>
            <a:chExt cx="9730476" cy="10972800"/>
          </a:xfrm>
        </p:grpSpPr>
        <p:pic>
          <p:nvPicPr>
            <p:cNvPr name="Picture 6" id="6"/>
            <p:cNvPicPr>
              <a:picLocks noChangeAspect="true"/>
            </p:cNvPicPr>
            <p:nvPr/>
          </p:nvPicPr>
          <p:blipFill>
            <a:blip r:embed="rId2"/>
            <a:srcRect l="13069" t="0" r="27811" b="0"/>
            <a:stretch>
              <a:fillRect/>
            </a:stretch>
          </p:blipFill>
          <p:spPr>
            <a:xfrm flipH="false" flipV="false">
              <a:off x="0" y="0"/>
              <a:ext cx="9730476" cy="10972800"/>
            </a:xfrm>
            <a:prstGeom prst="rect">
              <a:avLst/>
            </a:prstGeom>
          </p:spPr>
        </p:pic>
      </p:grpSp>
      <p:sp>
        <p:nvSpPr>
          <p:cNvPr name="TextBox 7" id="7"/>
          <p:cNvSpPr txBox="true"/>
          <p:nvPr/>
        </p:nvSpPr>
        <p:spPr>
          <a:xfrm rot="0">
            <a:off x="1394926" y="4627126"/>
            <a:ext cx="6354149" cy="1069921"/>
          </a:xfrm>
          <a:prstGeom prst="rect">
            <a:avLst/>
          </a:prstGeom>
        </p:spPr>
        <p:txBody>
          <a:bodyPr anchor="t" rtlCol="false" tIns="0" lIns="0" bIns="0" rIns="0">
            <a:spAutoFit/>
          </a:bodyPr>
          <a:lstStyle/>
          <a:p>
            <a:pPr>
              <a:lnSpc>
                <a:spcPts val="8000"/>
              </a:lnSpc>
            </a:pPr>
            <a:r>
              <a:rPr lang="en-US" sz="8000">
                <a:solidFill>
                  <a:srgbClr val="000000"/>
                </a:solidFill>
                <a:latin typeface="Montserrat Classic Bold"/>
              </a:rPr>
              <a:t>SKINCARE</a:t>
            </a:r>
          </a:p>
        </p:txBody>
      </p:sp>
      <p:sp>
        <p:nvSpPr>
          <p:cNvPr name="TextBox 8" id="8"/>
          <p:cNvSpPr txBox="true"/>
          <p:nvPr/>
        </p:nvSpPr>
        <p:spPr>
          <a:xfrm rot="0">
            <a:off x="1394926" y="5876034"/>
            <a:ext cx="6354149" cy="2815359"/>
          </a:xfrm>
          <a:prstGeom prst="rect">
            <a:avLst/>
          </a:prstGeom>
        </p:spPr>
        <p:txBody>
          <a:bodyPr anchor="t" rtlCol="false" tIns="0" lIns="0" bIns="0" rIns="0">
            <a:spAutoFit/>
          </a:bodyPr>
          <a:lstStyle/>
          <a:p>
            <a:pPr>
              <a:lnSpc>
                <a:spcPts val="2800"/>
              </a:lnSpc>
            </a:pPr>
            <a:r>
              <a:rPr lang="en-US" sz="2000">
                <a:solidFill>
                  <a:srgbClr val="000000"/>
                </a:solidFill>
                <a:latin typeface="Montserrat Classic"/>
              </a:rPr>
              <a:t>Skincare menjadi kebutuhan penting untuk perawatan kulit saat ini, dari bayi hingga dewasa, terutama untuk para wanita. Keinginan untuk glow up menjadi salah satu motivasi para wanita menggunakan skincare. Dengan semakin tingginya permintaan akan skincare, bisnis skincare menjadi salah satu bisnis yang menjanjikan</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97658" y="-361441"/>
            <a:ext cx="9829008" cy="4806441"/>
            <a:chOff x="0" y="0"/>
            <a:chExt cx="2588710" cy="1265894"/>
          </a:xfrm>
        </p:grpSpPr>
        <p:sp>
          <p:nvSpPr>
            <p:cNvPr name="Freeform 3" id="3"/>
            <p:cNvSpPr/>
            <p:nvPr/>
          </p:nvSpPr>
          <p:spPr>
            <a:xfrm flipH="false" flipV="false" rot="0">
              <a:off x="0" y="0"/>
              <a:ext cx="2588710" cy="1265894"/>
            </a:xfrm>
            <a:custGeom>
              <a:avLst/>
              <a:gdLst/>
              <a:ahLst/>
              <a:cxnLst/>
              <a:rect r="r" b="b" t="t" l="l"/>
              <a:pathLst>
                <a:path h="1265894" w="2588710">
                  <a:moveTo>
                    <a:pt x="0" y="0"/>
                  </a:moveTo>
                  <a:lnTo>
                    <a:pt x="2588710" y="0"/>
                  </a:lnTo>
                  <a:lnTo>
                    <a:pt x="2588710" y="1265894"/>
                  </a:lnTo>
                  <a:lnTo>
                    <a:pt x="0" y="1265894"/>
                  </a:lnTo>
                  <a:close/>
                </a:path>
              </a:pathLst>
            </a:custGeom>
            <a:solidFill>
              <a:srgbClr val="FFF6E3"/>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1385550" y="1028700"/>
            <a:ext cx="5486400" cy="8229600"/>
            <a:chOff x="0" y="0"/>
            <a:chExt cx="7315200" cy="10972800"/>
          </a:xfrm>
        </p:grpSpPr>
        <p:pic>
          <p:nvPicPr>
            <p:cNvPr name="Picture 6" id="6"/>
            <p:cNvPicPr>
              <a:picLocks noChangeAspect="true"/>
            </p:cNvPicPr>
            <p:nvPr/>
          </p:nvPicPr>
          <p:blipFill>
            <a:blip r:embed="rId2"/>
            <a:srcRect l="23350" t="0" r="23350" b="0"/>
            <a:stretch>
              <a:fillRect/>
            </a:stretch>
          </p:blipFill>
          <p:spPr>
            <a:xfrm flipH="false" flipV="false">
              <a:off x="0" y="0"/>
              <a:ext cx="7315200" cy="10972800"/>
            </a:xfrm>
            <a:prstGeom prst="rect">
              <a:avLst/>
            </a:prstGeom>
          </p:spPr>
        </p:pic>
      </p:grpSp>
      <p:grpSp>
        <p:nvGrpSpPr>
          <p:cNvPr name="Group 7" id="7"/>
          <p:cNvGrpSpPr/>
          <p:nvPr/>
        </p:nvGrpSpPr>
        <p:grpSpPr>
          <a:xfrm rot="0">
            <a:off x="1752002" y="5041900"/>
            <a:ext cx="7779348" cy="4216400"/>
            <a:chOff x="0" y="0"/>
            <a:chExt cx="10372464" cy="5621867"/>
          </a:xfrm>
        </p:grpSpPr>
        <p:pic>
          <p:nvPicPr>
            <p:cNvPr name="Picture 8" id="8"/>
            <p:cNvPicPr>
              <a:picLocks noChangeAspect="true"/>
            </p:cNvPicPr>
            <p:nvPr/>
          </p:nvPicPr>
          <p:blipFill>
            <a:blip r:embed="rId3"/>
            <a:srcRect l="0" t="5954" r="0" b="11340"/>
            <a:stretch>
              <a:fillRect/>
            </a:stretch>
          </p:blipFill>
          <p:spPr>
            <a:xfrm flipH="false" flipV="false">
              <a:off x="0" y="0"/>
              <a:ext cx="10372464" cy="5621867"/>
            </a:xfrm>
            <a:prstGeom prst="rect">
              <a:avLst/>
            </a:prstGeom>
          </p:spPr>
        </p:pic>
      </p:grpSp>
      <p:sp>
        <p:nvSpPr>
          <p:cNvPr name="TextBox 9" id="9"/>
          <p:cNvSpPr txBox="true"/>
          <p:nvPr/>
        </p:nvSpPr>
        <p:spPr>
          <a:xfrm rot="0">
            <a:off x="1753145" y="1119230"/>
            <a:ext cx="7155905" cy="1228698"/>
          </a:xfrm>
          <a:prstGeom prst="rect">
            <a:avLst/>
          </a:prstGeom>
        </p:spPr>
        <p:txBody>
          <a:bodyPr anchor="t" rtlCol="false" tIns="0" lIns="0" bIns="0" rIns="0">
            <a:spAutoFit/>
          </a:bodyPr>
          <a:lstStyle/>
          <a:p>
            <a:pPr>
              <a:lnSpc>
                <a:spcPts val="9600"/>
              </a:lnSpc>
            </a:pPr>
            <a:r>
              <a:rPr lang="en-US" sz="8000">
                <a:solidFill>
                  <a:srgbClr val="000000"/>
                </a:solidFill>
                <a:latin typeface="Montserrat Classic Bold"/>
              </a:rPr>
              <a:t>MAKLON</a:t>
            </a:r>
          </a:p>
        </p:txBody>
      </p:sp>
      <p:sp>
        <p:nvSpPr>
          <p:cNvPr name="TextBox 10" id="10"/>
          <p:cNvSpPr txBox="true"/>
          <p:nvPr/>
        </p:nvSpPr>
        <p:spPr>
          <a:xfrm rot="0">
            <a:off x="1752002" y="2678186"/>
            <a:ext cx="6637182" cy="701458"/>
          </a:xfrm>
          <a:prstGeom prst="rect">
            <a:avLst/>
          </a:prstGeom>
        </p:spPr>
        <p:txBody>
          <a:bodyPr anchor="t" rtlCol="false" tIns="0" lIns="0" bIns="0" rIns="0">
            <a:spAutoFit/>
          </a:bodyPr>
          <a:lstStyle/>
          <a:p>
            <a:pPr>
              <a:lnSpc>
                <a:spcPts val="2800"/>
              </a:lnSpc>
            </a:pPr>
            <a:r>
              <a:rPr lang="en-US" sz="2000">
                <a:solidFill>
                  <a:srgbClr val="000000"/>
                </a:solidFill>
                <a:latin typeface="Montserrat Classic"/>
              </a:rPr>
              <a:t>Disini, tidak membuat atau meracik skincare sendiri melainkan dengan melakukan maklon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1351" y="-276396"/>
            <a:ext cx="9335351" cy="10839793"/>
            <a:chOff x="0" y="0"/>
            <a:chExt cx="2458693" cy="2854925"/>
          </a:xfrm>
        </p:grpSpPr>
        <p:sp>
          <p:nvSpPr>
            <p:cNvPr name="Freeform 3" id="3"/>
            <p:cNvSpPr/>
            <p:nvPr/>
          </p:nvSpPr>
          <p:spPr>
            <a:xfrm flipH="false" flipV="false" rot="0">
              <a:off x="0" y="0"/>
              <a:ext cx="2458693" cy="2854925"/>
            </a:xfrm>
            <a:custGeom>
              <a:avLst/>
              <a:gdLst/>
              <a:ahLst/>
              <a:cxnLst/>
              <a:rect r="r" b="b" t="t" l="l"/>
              <a:pathLst>
                <a:path h="2854925" w="2458693">
                  <a:moveTo>
                    <a:pt x="0" y="0"/>
                  </a:moveTo>
                  <a:lnTo>
                    <a:pt x="2458693" y="0"/>
                  </a:lnTo>
                  <a:lnTo>
                    <a:pt x="2458693" y="2854925"/>
                  </a:lnTo>
                  <a:lnTo>
                    <a:pt x="0" y="2854925"/>
                  </a:lnTo>
                  <a:close/>
                </a:path>
              </a:pathLst>
            </a:custGeom>
            <a:solidFill>
              <a:srgbClr val="FFF6E3"/>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9961443" y="1028700"/>
            <a:ext cx="7297857" cy="8229600"/>
            <a:chOff x="0" y="0"/>
            <a:chExt cx="9730476" cy="10972800"/>
          </a:xfrm>
        </p:grpSpPr>
        <p:pic>
          <p:nvPicPr>
            <p:cNvPr name="Picture 6" id="6"/>
            <p:cNvPicPr>
              <a:picLocks noChangeAspect="true"/>
            </p:cNvPicPr>
            <p:nvPr/>
          </p:nvPicPr>
          <p:blipFill>
            <a:blip r:embed="rId2"/>
            <a:srcRect l="16745" t="0" r="16745" b="0"/>
            <a:stretch>
              <a:fillRect/>
            </a:stretch>
          </p:blipFill>
          <p:spPr>
            <a:xfrm flipH="false" flipV="false">
              <a:off x="0" y="0"/>
              <a:ext cx="9730476" cy="10972800"/>
            </a:xfrm>
            <a:prstGeom prst="rect">
              <a:avLst/>
            </a:prstGeom>
          </p:spPr>
        </p:pic>
      </p:grpSp>
      <p:sp>
        <p:nvSpPr>
          <p:cNvPr name="TextBox 7" id="7"/>
          <p:cNvSpPr txBox="true"/>
          <p:nvPr/>
        </p:nvSpPr>
        <p:spPr>
          <a:xfrm rot="0">
            <a:off x="1394926" y="4627126"/>
            <a:ext cx="6354149" cy="1069921"/>
          </a:xfrm>
          <a:prstGeom prst="rect">
            <a:avLst/>
          </a:prstGeom>
        </p:spPr>
        <p:txBody>
          <a:bodyPr anchor="t" rtlCol="false" tIns="0" lIns="0" bIns="0" rIns="0">
            <a:spAutoFit/>
          </a:bodyPr>
          <a:lstStyle/>
          <a:p>
            <a:pPr>
              <a:lnSpc>
                <a:spcPts val="8000"/>
              </a:lnSpc>
            </a:pPr>
            <a:r>
              <a:rPr lang="en-US" sz="8000">
                <a:solidFill>
                  <a:srgbClr val="000000"/>
                </a:solidFill>
                <a:latin typeface="Montserrat Classic Bold"/>
              </a:rPr>
              <a:t>LAUNDRY?</a:t>
            </a:r>
          </a:p>
        </p:txBody>
      </p:sp>
      <p:sp>
        <p:nvSpPr>
          <p:cNvPr name="TextBox 8" id="8"/>
          <p:cNvSpPr txBox="true"/>
          <p:nvPr/>
        </p:nvSpPr>
        <p:spPr>
          <a:xfrm rot="0">
            <a:off x="1394926" y="5876034"/>
            <a:ext cx="6354149" cy="2815359"/>
          </a:xfrm>
          <a:prstGeom prst="rect">
            <a:avLst/>
          </a:prstGeom>
        </p:spPr>
        <p:txBody>
          <a:bodyPr anchor="t" rtlCol="false" tIns="0" lIns="0" bIns="0" rIns="0">
            <a:spAutoFit/>
          </a:bodyPr>
          <a:lstStyle/>
          <a:p>
            <a:pPr>
              <a:lnSpc>
                <a:spcPts val="2800"/>
              </a:lnSpc>
            </a:pPr>
            <a:r>
              <a:rPr lang="en-US" sz="2000">
                <a:solidFill>
                  <a:srgbClr val="000000"/>
                </a:solidFill>
                <a:latin typeface="Montserrat Classic"/>
              </a:rPr>
              <a:t>Bisnis laundry adalah salah satu bisnis yang menggiurkan, karena laundry akan selalu dibutuhkan oleh masyarakat, memiliki target pasar yang luas dengan terus berkembang seiring berjalannya waktu karena laundry merupakan solusi yang mempermudah dalam kegiatan sehari-hari terutama untuk masyarakat yang sibuk</a:t>
            </a:r>
          </a:p>
        </p:txBody>
      </p:sp>
      <p:sp>
        <p:nvSpPr>
          <p:cNvPr name="TextBox 9" id="9"/>
          <p:cNvSpPr txBox="true"/>
          <p:nvPr/>
        </p:nvSpPr>
        <p:spPr>
          <a:xfrm rot="0">
            <a:off x="1394926" y="3541015"/>
            <a:ext cx="6354149" cy="1387420"/>
          </a:xfrm>
          <a:prstGeom prst="rect">
            <a:avLst/>
          </a:prstGeom>
        </p:spPr>
        <p:txBody>
          <a:bodyPr anchor="t" rtlCol="false" tIns="0" lIns="0" bIns="0" rIns="0">
            <a:spAutoFit/>
          </a:bodyPr>
          <a:lstStyle/>
          <a:p>
            <a:pPr>
              <a:lnSpc>
                <a:spcPts val="10599"/>
              </a:lnSpc>
            </a:pPr>
            <a:r>
              <a:rPr lang="en-US" sz="9999">
                <a:solidFill>
                  <a:srgbClr val="000000"/>
                </a:solidFill>
                <a:latin typeface="Brittany Bold"/>
              </a:rPr>
              <a:t>Kenapa</a:t>
            </a: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93252" y="5406656"/>
            <a:ext cx="6754335" cy="930248"/>
          </a:xfrm>
          <a:prstGeom prst="rect">
            <a:avLst/>
          </a:prstGeom>
        </p:spPr>
        <p:txBody>
          <a:bodyPr anchor="t" rtlCol="false" tIns="0" lIns="0" bIns="0" rIns="0">
            <a:spAutoFit/>
          </a:bodyPr>
          <a:lstStyle/>
          <a:p>
            <a:pPr>
              <a:lnSpc>
                <a:spcPts val="6999"/>
              </a:lnSpc>
            </a:pPr>
            <a:r>
              <a:rPr lang="en-US" sz="6999">
                <a:solidFill>
                  <a:srgbClr val="000000"/>
                </a:solidFill>
                <a:latin typeface="Montserrat Classic Bold"/>
              </a:rPr>
              <a:t>SKINCARE</a:t>
            </a:r>
          </a:p>
        </p:txBody>
      </p:sp>
      <p:sp>
        <p:nvSpPr>
          <p:cNvPr name="TextBox 3" id="3"/>
          <p:cNvSpPr txBox="true"/>
          <p:nvPr/>
        </p:nvSpPr>
        <p:spPr>
          <a:xfrm rot="0">
            <a:off x="1593252" y="3934248"/>
            <a:ext cx="5703935" cy="1387420"/>
          </a:xfrm>
          <a:prstGeom prst="rect">
            <a:avLst/>
          </a:prstGeom>
        </p:spPr>
        <p:txBody>
          <a:bodyPr anchor="t" rtlCol="false" tIns="0" lIns="0" bIns="0" rIns="0">
            <a:spAutoFit/>
          </a:bodyPr>
          <a:lstStyle/>
          <a:p>
            <a:pPr>
              <a:lnSpc>
                <a:spcPts val="10599"/>
              </a:lnSpc>
            </a:pPr>
            <a:r>
              <a:rPr lang="en-US" sz="9999">
                <a:solidFill>
                  <a:srgbClr val="000000"/>
                </a:solidFill>
                <a:latin typeface="Brittany Bold"/>
              </a:rPr>
              <a:t>Maklon</a:t>
            </a:r>
          </a:p>
        </p:txBody>
      </p:sp>
      <p:grpSp>
        <p:nvGrpSpPr>
          <p:cNvPr name="Group 4" id="4"/>
          <p:cNvGrpSpPr/>
          <p:nvPr/>
        </p:nvGrpSpPr>
        <p:grpSpPr>
          <a:xfrm rot="-1330815">
            <a:off x="9144000" y="0"/>
            <a:ext cx="9235941" cy="10287000"/>
            <a:chOff x="0" y="0"/>
            <a:chExt cx="2432511" cy="2709333"/>
          </a:xfrm>
        </p:grpSpPr>
        <p:sp>
          <p:nvSpPr>
            <p:cNvPr name="Freeform 5" id="5"/>
            <p:cNvSpPr/>
            <p:nvPr/>
          </p:nvSpPr>
          <p:spPr>
            <a:xfrm flipH="false" flipV="false" rot="0">
              <a:off x="0" y="0"/>
              <a:ext cx="2432511" cy="2709333"/>
            </a:xfrm>
            <a:custGeom>
              <a:avLst/>
              <a:gdLst/>
              <a:ahLst/>
              <a:cxnLst/>
              <a:rect r="r" b="b" t="t" l="l"/>
              <a:pathLst>
                <a:path h="2709333" w="2432511">
                  <a:moveTo>
                    <a:pt x="0" y="0"/>
                  </a:moveTo>
                  <a:lnTo>
                    <a:pt x="2432511" y="0"/>
                  </a:lnTo>
                  <a:lnTo>
                    <a:pt x="2432511" y="2709333"/>
                  </a:lnTo>
                  <a:lnTo>
                    <a:pt x="0" y="2709333"/>
                  </a:lnTo>
                  <a:close/>
                </a:path>
              </a:pathLst>
            </a:custGeom>
            <a:solidFill>
              <a:srgbClr val="FFF6E3"/>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9518828" y="4513658"/>
            <a:ext cx="8486286" cy="1758409"/>
          </a:xfrm>
          <a:prstGeom prst="rect">
            <a:avLst/>
          </a:prstGeom>
        </p:spPr>
        <p:txBody>
          <a:bodyPr anchor="t" rtlCol="false" tIns="0" lIns="0" bIns="0" rIns="0">
            <a:spAutoFit/>
          </a:bodyPr>
          <a:lstStyle/>
          <a:p>
            <a:pPr algn="just">
              <a:lnSpc>
                <a:spcPts val="2800"/>
              </a:lnSpc>
            </a:pPr>
            <a:r>
              <a:rPr lang="en-US" sz="2000">
                <a:solidFill>
                  <a:srgbClr val="000000"/>
                </a:solidFill>
                <a:latin typeface="Montserrat Classic"/>
              </a:rPr>
              <a:t>Maklon merupakan proses produksi kosmetik yang dilakukan sebuah perusahaan, yang telah memiliki lisensi BPOM RI dan legalitas terkait. Maklon akan membantu proses pembuatan produk para pebisnis kosmetik dan skincare, dari nol hingga siap dijual</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147106"/>
            <a:ext cx="9254329" cy="10581211"/>
            <a:chOff x="0" y="0"/>
            <a:chExt cx="2437354" cy="2786821"/>
          </a:xfrm>
        </p:grpSpPr>
        <p:sp>
          <p:nvSpPr>
            <p:cNvPr name="Freeform 3" id="3"/>
            <p:cNvSpPr/>
            <p:nvPr/>
          </p:nvSpPr>
          <p:spPr>
            <a:xfrm flipH="false" flipV="false" rot="0">
              <a:off x="0" y="0"/>
              <a:ext cx="2437354" cy="2786821"/>
            </a:xfrm>
            <a:custGeom>
              <a:avLst/>
              <a:gdLst/>
              <a:ahLst/>
              <a:cxnLst/>
              <a:rect r="r" b="b" t="t" l="l"/>
              <a:pathLst>
                <a:path h="2786821" w="2437354">
                  <a:moveTo>
                    <a:pt x="0" y="0"/>
                  </a:moveTo>
                  <a:lnTo>
                    <a:pt x="2437354" y="0"/>
                  </a:lnTo>
                  <a:lnTo>
                    <a:pt x="2437354" y="2786821"/>
                  </a:lnTo>
                  <a:lnTo>
                    <a:pt x="0" y="2786821"/>
                  </a:lnTo>
                  <a:close/>
                </a:path>
              </a:pathLst>
            </a:custGeom>
            <a:solidFill>
              <a:srgbClr val="FFF6E3"/>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5423693" y="2623094"/>
            <a:ext cx="6537706" cy="5040813"/>
            <a:chOff x="0" y="0"/>
            <a:chExt cx="8716941" cy="6721084"/>
          </a:xfrm>
        </p:grpSpPr>
        <p:pic>
          <p:nvPicPr>
            <p:cNvPr name="Picture 6" id="6"/>
            <p:cNvPicPr>
              <a:picLocks noChangeAspect="true"/>
            </p:cNvPicPr>
            <p:nvPr/>
          </p:nvPicPr>
          <p:blipFill>
            <a:blip r:embed="rId2"/>
            <a:srcRect l="6768" t="0" r="6768" b="0"/>
            <a:stretch>
              <a:fillRect/>
            </a:stretch>
          </p:blipFill>
          <p:spPr>
            <a:xfrm flipH="false" flipV="false">
              <a:off x="0" y="0"/>
              <a:ext cx="8716941" cy="6721084"/>
            </a:xfrm>
            <a:prstGeom prst="rect">
              <a:avLst/>
            </a:prstGeom>
          </p:spPr>
        </p:pic>
      </p:grpSp>
      <p:sp>
        <p:nvSpPr>
          <p:cNvPr name="TextBox 7" id="7"/>
          <p:cNvSpPr txBox="true"/>
          <p:nvPr/>
        </p:nvSpPr>
        <p:spPr>
          <a:xfrm rot="0">
            <a:off x="1028700" y="3192787"/>
            <a:ext cx="4043863" cy="2805834"/>
          </a:xfrm>
          <a:prstGeom prst="rect">
            <a:avLst/>
          </a:prstGeom>
        </p:spPr>
        <p:txBody>
          <a:bodyPr anchor="t" rtlCol="false" tIns="0" lIns="0" bIns="0" rIns="0">
            <a:spAutoFit/>
          </a:bodyPr>
          <a:lstStyle/>
          <a:p>
            <a:pPr>
              <a:lnSpc>
                <a:spcPts val="2799"/>
              </a:lnSpc>
            </a:pPr>
            <a:r>
              <a:rPr lang="en-US" sz="1999">
                <a:solidFill>
                  <a:srgbClr val="000000"/>
                </a:solidFill>
                <a:latin typeface="Montserrat Classic"/>
              </a:rPr>
              <a:t>Kelebihan</a:t>
            </a:r>
          </a:p>
          <a:p>
            <a:pPr marL="431797" indent="-215899" lvl="1">
              <a:lnSpc>
                <a:spcPts val="2799"/>
              </a:lnSpc>
              <a:buFont typeface="Arial"/>
              <a:buChar char="•"/>
            </a:pPr>
            <a:r>
              <a:rPr lang="en-US" sz="1999">
                <a:solidFill>
                  <a:srgbClr val="000000"/>
                </a:solidFill>
                <a:latin typeface="Montserrat Classic"/>
              </a:rPr>
              <a:t>Hemat biaya lisensi</a:t>
            </a:r>
          </a:p>
          <a:p>
            <a:pPr marL="431797" indent="-215899" lvl="1">
              <a:lnSpc>
                <a:spcPts val="2799"/>
              </a:lnSpc>
              <a:buFont typeface="Arial"/>
              <a:buChar char="•"/>
            </a:pPr>
            <a:r>
              <a:rPr lang="en-US" sz="1999">
                <a:solidFill>
                  <a:srgbClr val="000000"/>
                </a:solidFill>
                <a:latin typeface="Montserrat Classic"/>
              </a:rPr>
              <a:t>Modal lebih minim</a:t>
            </a:r>
          </a:p>
          <a:p>
            <a:pPr marL="431797" indent="-215899" lvl="1">
              <a:lnSpc>
                <a:spcPts val="2799"/>
              </a:lnSpc>
              <a:buFont typeface="Arial"/>
              <a:buChar char="•"/>
            </a:pPr>
            <a:r>
              <a:rPr lang="en-US" sz="1999">
                <a:solidFill>
                  <a:srgbClr val="000000"/>
                </a:solidFill>
                <a:latin typeface="Montserrat Classic"/>
              </a:rPr>
              <a:t>Dapat berfokus pada penjualan dan pemasaran</a:t>
            </a:r>
          </a:p>
          <a:p>
            <a:pPr marL="431797" indent="-215899" lvl="1">
              <a:lnSpc>
                <a:spcPts val="2799"/>
              </a:lnSpc>
              <a:buFont typeface="Arial"/>
              <a:buChar char="•"/>
            </a:pPr>
            <a:r>
              <a:rPr lang="en-US" sz="1999">
                <a:solidFill>
                  <a:srgbClr val="000000"/>
                </a:solidFill>
                <a:latin typeface="Montserrat Classic"/>
              </a:rPr>
              <a:t>Berkonsultasi dan mendapat panduan</a:t>
            </a:r>
          </a:p>
          <a:p>
            <a:pPr marL="431797" indent="-215899" lvl="1">
              <a:lnSpc>
                <a:spcPts val="2799"/>
              </a:lnSpc>
              <a:buFont typeface="Arial"/>
              <a:buChar char="•"/>
            </a:pPr>
            <a:r>
              <a:rPr lang="en-US" sz="1999">
                <a:solidFill>
                  <a:srgbClr val="000000"/>
                </a:solidFill>
                <a:latin typeface="Montserrat Classic"/>
              </a:rPr>
              <a:t>Sdm lebih terkontrol</a:t>
            </a:r>
          </a:p>
        </p:txBody>
      </p:sp>
      <p:sp>
        <p:nvSpPr>
          <p:cNvPr name="TextBox 8" id="8"/>
          <p:cNvSpPr txBox="true"/>
          <p:nvPr/>
        </p:nvSpPr>
        <p:spPr>
          <a:xfrm rot="0">
            <a:off x="13215437" y="3192787"/>
            <a:ext cx="4043863" cy="5624368"/>
          </a:xfrm>
          <a:prstGeom prst="rect">
            <a:avLst/>
          </a:prstGeom>
        </p:spPr>
        <p:txBody>
          <a:bodyPr anchor="t" rtlCol="false" tIns="0" lIns="0" bIns="0" rIns="0">
            <a:spAutoFit/>
          </a:bodyPr>
          <a:lstStyle/>
          <a:p>
            <a:pPr>
              <a:lnSpc>
                <a:spcPts val="2799"/>
              </a:lnSpc>
            </a:pPr>
            <a:r>
              <a:rPr lang="en-US" sz="1999">
                <a:solidFill>
                  <a:srgbClr val="000000"/>
                </a:solidFill>
                <a:latin typeface="Montserrat Classic"/>
              </a:rPr>
              <a:t>Kelemahan</a:t>
            </a:r>
          </a:p>
          <a:p>
            <a:pPr marL="431797" indent="-215899" lvl="1">
              <a:lnSpc>
                <a:spcPts val="2799"/>
              </a:lnSpc>
              <a:buFont typeface="Arial"/>
              <a:buChar char="•"/>
            </a:pPr>
            <a:r>
              <a:rPr lang="en-US" sz="1999">
                <a:solidFill>
                  <a:srgbClr val="000000"/>
                </a:solidFill>
                <a:latin typeface="Montserrat Classic"/>
              </a:rPr>
              <a:t>Pemesan tidak bisa menekan jasa untuk mempercepat proses produksi.</a:t>
            </a:r>
          </a:p>
          <a:p>
            <a:pPr marL="431797" indent="-215899" lvl="1">
              <a:lnSpc>
                <a:spcPts val="2799"/>
              </a:lnSpc>
              <a:buFont typeface="Arial"/>
              <a:buChar char="•"/>
            </a:pPr>
            <a:r>
              <a:rPr lang="en-US" sz="1999">
                <a:solidFill>
                  <a:srgbClr val="000000"/>
                </a:solidFill>
                <a:latin typeface="Montserrat Classic"/>
              </a:rPr>
              <a:t>Melakukan pemesanan dalam jumlah besar dapat menimbulkan risiko tersendiri.</a:t>
            </a:r>
          </a:p>
          <a:p>
            <a:pPr marL="431797" indent="-215899" lvl="1">
              <a:lnSpc>
                <a:spcPts val="2799"/>
              </a:lnSpc>
              <a:buFont typeface="Arial"/>
              <a:buChar char="•"/>
            </a:pPr>
            <a:r>
              <a:rPr lang="en-US" sz="1999">
                <a:solidFill>
                  <a:srgbClr val="000000"/>
                </a:solidFill>
                <a:latin typeface="Montserrat Classic"/>
              </a:rPr>
              <a:t>Memilih jasa maklon yang terpercaya tidak mudah, membutuhkan waktu untuk menggali informasi lebih lama agar mendapatkan jasa yang memiliki kualitas baik</a:t>
            </a:r>
          </a:p>
        </p:txBody>
      </p:sp>
    </p:spTree>
  </p:cSld>
  <p:clrMapOvr>
    <a:masterClrMapping/>
  </p:clrMapOvr>
</p:sld>
</file>

<file path=ppt/slides/slide2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93252" y="5416181"/>
            <a:ext cx="6754335" cy="1069921"/>
          </a:xfrm>
          <a:prstGeom prst="rect">
            <a:avLst/>
          </a:prstGeom>
        </p:spPr>
        <p:txBody>
          <a:bodyPr anchor="t" rtlCol="false" tIns="0" lIns="0" bIns="0" rIns="0">
            <a:spAutoFit/>
          </a:bodyPr>
          <a:lstStyle/>
          <a:p>
            <a:pPr>
              <a:lnSpc>
                <a:spcPts val="8000"/>
              </a:lnSpc>
            </a:pPr>
            <a:r>
              <a:rPr lang="en-US" sz="8000">
                <a:solidFill>
                  <a:srgbClr val="000000"/>
                </a:solidFill>
                <a:latin typeface="Montserrat Classic Bold"/>
              </a:rPr>
              <a:t>RISIKO</a:t>
            </a:r>
          </a:p>
        </p:txBody>
      </p:sp>
      <p:sp>
        <p:nvSpPr>
          <p:cNvPr name="TextBox 3" id="3"/>
          <p:cNvSpPr txBox="true"/>
          <p:nvPr/>
        </p:nvSpPr>
        <p:spPr>
          <a:xfrm rot="0">
            <a:off x="1593252" y="3934248"/>
            <a:ext cx="5703935" cy="1387420"/>
          </a:xfrm>
          <a:prstGeom prst="rect">
            <a:avLst/>
          </a:prstGeom>
        </p:spPr>
        <p:txBody>
          <a:bodyPr anchor="t" rtlCol="false" tIns="0" lIns="0" bIns="0" rIns="0">
            <a:spAutoFit/>
          </a:bodyPr>
          <a:lstStyle/>
          <a:p>
            <a:pPr>
              <a:lnSpc>
                <a:spcPts val="10599"/>
              </a:lnSpc>
            </a:pPr>
            <a:r>
              <a:rPr lang="en-US" sz="9999">
                <a:solidFill>
                  <a:srgbClr val="000000"/>
                </a:solidFill>
                <a:latin typeface="Brittany Bold"/>
              </a:rPr>
              <a:t>Faktor</a:t>
            </a:r>
          </a:p>
        </p:txBody>
      </p:sp>
      <p:grpSp>
        <p:nvGrpSpPr>
          <p:cNvPr name="Group 4" id="4"/>
          <p:cNvGrpSpPr/>
          <p:nvPr/>
        </p:nvGrpSpPr>
        <p:grpSpPr>
          <a:xfrm rot="-1330815">
            <a:off x="9144000" y="0"/>
            <a:ext cx="9235941" cy="10287000"/>
            <a:chOff x="0" y="0"/>
            <a:chExt cx="2432511" cy="2709333"/>
          </a:xfrm>
        </p:grpSpPr>
        <p:sp>
          <p:nvSpPr>
            <p:cNvPr name="Freeform 5" id="5"/>
            <p:cNvSpPr/>
            <p:nvPr/>
          </p:nvSpPr>
          <p:spPr>
            <a:xfrm flipH="false" flipV="false" rot="0">
              <a:off x="0" y="0"/>
              <a:ext cx="2432511" cy="2709333"/>
            </a:xfrm>
            <a:custGeom>
              <a:avLst/>
              <a:gdLst/>
              <a:ahLst/>
              <a:cxnLst/>
              <a:rect r="r" b="b" t="t" l="l"/>
              <a:pathLst>
                <a:path h="2709333" w="2432511">
                  <a:moveTo>
                    <a:pt x="0" y="0"/>
                  </a:moveTo>
                  <a:lnTo>
                    <a:pt x="2432511" y="0"/>
                  </a:lnTo>
                  <a:lnTo>
                    <a:pt x="2432511" y="2709333"/>
                  </a:lnTo>
                  <a:lnTo>
                    <a:pt x="0" y="2709333"/>
                  </a:lnTo>
                  <a:close/>
                </a:path>
              </a:pathLst>
            </a:custGeom>
            <a:solidFill>
              <a:srgbClr val="FFF6E3"/>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0786613" y="3300203"/>
            <a:ext cx="5950715" cy="3181796"/>
          </a:xfrm>
          <a:prstGeom prst="rect">
            <a:avLst/>
          </a:prstGeom>
        </p:spPr>
        <p:txBody>
          <a:bodyPr anchor="t" rtlCol="false" tIns="0" lIns="0" bIns="0" rIns="0">
            <a:spAutoFit/>
          </a:bodyPr>
          <a:lstStyle/>
          <a:p>
            <a:pPr marL="561337" indent="-280669" lvl="1">
              <a:lnSpc>
                <a:spcPts val="3639"/>
              </a:lnSpc>
              <a:buFont typeface="Arial"/>
              <a:buChar char="•"/>
            </a:pPr>
            <a:r>
              <a:rPr lang="en-US" sz="2599">
                <a:solidFill>
                  <a:srgbClr val="000000"/>
                </a:solidFill>
                <a:latin typeface="Montserrat Classic"/>
              </a:rPr>
              <a:t>Kompetisi sangat ketat</a:t>
            </a:r>
          </a:p>
          <a:p>
            <a:pPr marL="561337" indent="-280669" lvl="1">
              <a:lnSpc>
                <a:spcPts val="3639"/>
              </a:lnSpc>
              <a:buFont typeface="Arial"/>
              <a:buChar char="•"/>
            </a:pPr>
            <a:r>
              <a:rPr lang="en-US" sz="2599">
                <a:solidFill>
                  <a:srgbClr val="000000"/>
                </a:solidFill>
                <a:latin typeface="Montserrat Classic"/>
              </a:rPr>
              <a:t>Modalnya besar</a:t>
            </a:r>
          </a:p>
          <a:p>
            <a:pPr marL="561337" indent="-280669" lvl="1">
              <a:lnSpc>
                <a:spcPts val="3639"/>
              </a:lnSpc>
              <a:buFont typeface="Arial"/>
              <a:buChar char="•"/>
            </a:pPr>
            <a:r>
              <a:rPr lang="en-US" sz="2599">
                <a:solidFill>
                  <a:srgbClr val="000000"/>
                </a:solidFill>
                <a:latin typeface="Montserrat Classic"/>
              </a:rPr>
              <a:t>Adanya tuntutan standar kualitas</a:t>
            </a:r>
          </a:p>
          <a:p>
            <a:pPr marL="561337" indent="-280669" lvl="1">
              <a:lnSpc>
                <a:spcPts val="3639"/>
              </a:lnSpc>
              <a:buFont typeface="Arial"/>
              <a:buChar char="•"/>
            </a:pPr>
            <a:r>
              <a:rPr lang="en-US" sz="2599">
                <a:solidFill>
                  <a:srgbClr val="000000"/>
                </a:solidFill>
                <a:latin typeface="Montserrat Classic"/>
              </a:rPr>
              <a:t>Membangun kepercayaan konsumen cukup sulit</a:t>
            </a:r>
          </a:p>
          <a:p>
            <a:pPr algn="l" marL="561337" indent="-280669" lvl="1">
              <a:lnSpc>
                <a:spcPts val="3639"/>
              </a:lnSpc>
              <a:buFont typeface="Arial"/>
              <a:buChar char="•"/>
            </a:pPr>
            <a:r>
              <a:rPr lang="en-US" sz="2599">
                <a:solidFill>
                  <a:srgbClr val="000000"/>
                </a:solidFill>
                <a:latin typeface="Montserrat Classic"/>
              </a:rPr>
              <a:t>Risiko tuntutan dari konsumen</a:t>
            </a:r>
          </a:p>
        </p:txBody>
      </p:sp>
    </p:spTree>
  </p:cSld>
  <p:clrMapOvr>
    <a:masterClrMapping/>
  </p:clrMapOvr>
</p:sld>
</file>

<file path=ppt/slides/slide2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93252" y="5406656"/>
            <a:ext cx="6754335" cy="930248"/>
          </a:xfrm>
          <a:prstGeom prst="rect">
            <a:avLst/>
          </a:prstGeom>
        </p:spPr>
        <p:txBody>
          <a:bodyPr anchor="t" rtlCol="false" tIns="0" lIns="0" bIns="0" rIns="0">
            <a:spAutoFit/>
          </a:bodyPr>
          <a:lstStyle/>
          <a:p>
            <a:pPr>
              <a:lnSpc>
                <a:spcPts val="6999"/>
              </a:lnSpc>
            </a:pPr>
            <a:r>
              <a:rPr lang="en-US" sz="6999">
                <a:solidFill>
                  <a:srgbClr val="000000"/>
                </a:solidFill>
                <a:latin typeface="Montserrat Classic Bold"/>
              </a:rPr>
              <a:t>KEUNTUNGAN</a:t>
            </a:r>
          </a:p>
        </p:txBody>
      </p:sp>
      <p:sp>
        <p:nvSpPr>
          <p:cNvPr name="TextBox 3" id="3"/>
          <p:cNvSpPr txBox="true"/>
          <p:nvPr/>
        </p:nvSpPr>
        <p:spPr>
          <a:xfrm rot="0">
            <a:off x="1593252" y="3934248"/>
            <a:ext cx="5703935" cy="1387420"/>
          </a:xfrm>
          <a:prstGeom prst="rect">
            <a:avLst/>
          </a:prstGeom>
        </p:spPr>
        <p:txBody>
          <a:bodyPr anchor="t" rtlCol="false" tIns="0" lIns="0" bIns="0" rIns="0">
            <a:spAutoFit/>
          </a:bodyPr>
          <a:lstStyle/>
          <a:p>
            <a:pPr>
              <a:lnSpc>
                <a:spcPts val="10599"/>
              </a:lnSpc>
            </a:pPr>
            <a:r>
              <a:rPr lang="en-US" sz="9999">
                <a:solidFill>
                  <a:srgbClr val="000000"/>
                </a:solidFill>
                <a:latin typeface="Brittany Bold"/>
              </a:rPr>
              <a:t>Analisa</a:t>
            </a:r>
          </a:p>
        </p:txBody>
      </p:sp>
      <p:grpSp>
        <p:nvGrpSpPr>
          <p:cNvPr name="Group 4" id="4"/>
          <p:cNvGrpSpPr/>
          <p:nvPr/>
        </p:nvGrpSpPr>
        <p:grpSpPr>
          <a:xfrm rot="-1330815">
            <a:off x="9144000" y="0"/>
            <a:ext cx="9235941" cy="10287000"/>
            <a:chOff x="0" y="0"/>
            <a:chExt cx="2432511" cy="2709333"/>
          </a:xfrm>
        </p:grpSpPr>
        <p:sp>
          <p:nvSpPr>
            <p:cNvPr name="Freeform 5" id="5"/>
            <p:cNvSpPr/>
            <p:nvPr/>
          </p:nvSpPr>
          <p:spPr>
            <a:xfrm flipH="false" flipV="false" rot="0">
              <a:off x="0" y="0"/>
              <a:ext cx="2432511" cy="2709333"/>
            </a:xfrm>
            <a:custGeom>
              <a:avLst/>
              <a:gdLst/>
              <a:ahLst/>
              <a:cxnLst/>
              <a:rect r="r" b="b" t="t" l="l"/>
              <a:pathLst>
                <a:path h="2709333" w="2432511">
                  <a:moveTo>
                    <a:pt x="0" y="0"/>
                  </a:moveTo>
                  <a:lnTo>
                    <a:pt x="2432511" y="0"/>
                  </a:lnTo>
                  <a:lnTo>
                    <a:pt x="2432511" y="2709333"/>
                  </a:lnTo>
                  <a:lnTo>
                    <a:pt x="0" y="2709333"/>
                  </a:lnTo>
                  <a:close/>
                </a:path>
              </a:pathLst>
            </a:custGeom>
            <a:solidFill>
              <a:srgbClr val="FFF6E3"/>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9144000" y="4513658"/>
            <a:ext cx="8486286" cy="1406092"/>
          </a:xfrm>
          <a:prstGeom prst="rect">
            <a:avLst/>
          </a:prstGeom>
        </p:spPr>
        <p:txBody>
          <a:bodyPr anchor="t" rtlCol="false" tIns="0" lIns="0" bIns="0" rIns="0">
            <a:spAutoFit/>
          </a:bodyPr>
          <a:lstStyle/>
          <a:p>
            <a:pPr algn="just" marL="431801" indent="-215900" lvl="1">
              <a:lnSpc>
                <a:spcPts val="2800"/>
              </a:lnSpc>
              <a:buFont typeface="Arial"/>
              <a:buChar char="•"/>
            </a:pPr>
            <a:r>
              <a:rPr lang="en-US" sz="2000">
                <a:solidFill>
                  <a:srgbClr val="000000"/>
                </a:solidFill>
                <a:latin typeface="Montserrat Classic"/>
              </a:rPr>
              <a:t>Perkiraan Pendapatan per bulan 2.000.000.000</a:t>
            </a:r>
          </a:p>
          <a:p>
            <a:pPr algn="just" marL="431801" indent="-215900" lvl="1">
              <a:lnSpc>
                <a:spcPts val="2800"/>
              </a:lnSpc>
              <a:buFont typeface="Arial"/>
              <a:buChar char="•"/>
            </a:pPr>
            <a:r>
              <a:rPr lang="en-US" sz="2000">
                <a:solidFill>
                  <a:srgbClr val="000000"/>
                </a:solidFill>
                <a:latin typeface="Montserrat Classic"/>
              </a:rPr>
              <a:t>Biaya operasional (2% x omzet)        = Rp 40.000.000</a:t>
            </a:r>
          </a:p>
          <a:p>
            <a:pPr algn="just" marL="431801" indent="-215900" lvl="1">
              <a:lnSpc>
                <a:spcPts val="2800"/>
              </a:lnSpc>
              <a:buFont typeface="Arial"/>
              <a:buChar char="•"/>
            </a:pPr>
            <a:r>
              <a:rPr lang="en-US" sz="2000">
                <a:solidFill>
                  <a:srgbClr val="000000"/>
                </a:solidFill>
                <a:latin typeface="Montserrat Classic"/>
              </a:rPr>
              <a:t>Laba Penjualan = Rp 2.000.000.000 – Rp 40.000.000 = Rp 1.960.000.000</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147106"/>
            <a:ext cx="9254329" cy="10581211"/>
            <a:chOff x="0" y="0"/>
            <a:chExt cx="2437354" cy="2786821"/>
          </a:xfrm>
        </p:grpSpPr>
        <p:sp>
          <p:nvSpPr>
            <p:cNvPr name="Freeform 3" id="3"/>
            <p:cNvSpPr/>
            <p:nvPr/>
          </p:nvSpPr>
          <p:spPr>
            <a:xfrm flipH="false" flipV="false" rot="0">
              <a:off x="0" y="0"/>
              <a:ext cx="2437354" cy="2786821"/>
            </a:xfrm>
            <a:custGeom>
              <a:avLst/>
              <a:gdLst/>
              <a:ahLst/>
              <a:cxnLst/>
              <a:rect r="r" b="b" t="t" l="l"/>
              <a:pathLst>
                <a:path h="2786821" w="2437354">
                  <a:moveTo>
                    <a:pt x="0" y="0"/>
                  </a:moveTo>
                  <a:lnTo>
                    <a:pt x="2437354" y="0"/>
                  </a:lnTo>
                  <a:lnTo>
                    <a:pt x="2437354" y="2786821"/>
                  </a:lnTo>
                  <a:lnTo>
                    <a:pt x="0" y="2786821"/>
                  </a:lnTo>
                  <a:close/>
                </a:path>
              </a:pathLst>
            </a:custGeom>
            <a:solidFill>
              <a:srgbClr val="FFF6E3"/>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5423693" y="2623094"/>
            <a:ext cx="6537706" cy="5040813"/>
            <a:chOff x="0" y="0"/>
            <a:chExt cx="8716941" cy="6721084"/>
          </a:xfrm>
        </p:grpSpPr>
        <p:pic>
          <p:nvPicPr>
            <p:cNvPr name="Picture 6" id="6"/>
            <p:cNvPicPr>
              <a:picLocks noChangeAspect="true"/>
            </p:cNvPicPr>
            <p:nvPr/>
          </p:nvPicPr>
          <p:blipFill>
            <a:blip r:embed="rId2"/>
            <a:srcRect l="15424" t="0" r="15424" b="0"/>
            <a:stretch>
              <a:fillRect/>
            </a:stretch>
          </p:blipFill>
          <p:spPr>
            <a:xfrm flipH="false" flipV="false">
              <a:off x="0" y="0"/>
              <a:ext cx="8716941" cy="6721084"/>
            </a:xfrm>
            <a:prstGeom prst="rect">
              <a:avLst/>
            </a:prstGeom>
          </p:spPr>
        </p:pic>
      </p:grpSp>
      <p:sp>
        <p:nvSpPr>
          <p:cNvPr name="TextBox 7" id="7"/>
          <p:cNvSpPr txBox="true"/>
          <p:nvPr/>
        </p:nvSpPr>
        <p:spPr>
          <a:xfrm rot="0">
            <a:off x="1028700" y="3545375"/>
            <a:ext cx="4043863" cy="3158151"/>
          </a:xfrm>
          <a:prstGeom prst="rect">
            <a:avLst/>
          </a:prstGeom>
        </p:spPr>
        <p:txBody>
          <a:bodyPr anchor="t" rtlCol="false" tIns="0" lIns="0" bIns="0" rIns="0">
            <a:spAutoFit/>
          </a:bodyPr>
          <a:lstStyle/>
          <a:p>
            <a:pPr>
              <a:lnSpc>
                <a:spcPts val="2799"/>
              </a:lnSpc>
            </a:pPr>
            <a:r>
              <a:rPr lang="en-US" sz="1999">
                <a:solidFill>
                  <a:srgbClr val="000000"/>
                </a:solidFill>
                <a:latin typeface="Montserrat Classic"/>
              </a:rPr>
              <a:t>Kelebihan </a:t>
            </a:r>
          </a:p>
          <a:p>
            <a:pPr marL="431797" indent="-215899" lvl="1">
              <a:lnSpc>
                <a:spcPts val="2799"/>
              </a:lnSpc>
              <a:buFont typeface="Arial"/>
              <a:buChar char="•"/>
            </a:pPr>
            <a:r>
              <a:rPr lang="en-US" sz="1999">
                <a:solidFill>
                  <a:srgbClr val="000000"/>
                </a:solidFill>
                <a:latin typeface="Montserrat Classic"/>
              </a:rPr>
              <a:t>Mudah, bisa dijalankan dari rumah</a:t>
            </a:r>
          </a:p>
          <a:p>
            <a:pPr marL="431797" indent="-215899" lvl="1">
              <a:lnSpc>
                <a:spcPts val="2799"/>
              </a:lnSpc>
              <a:buFont typeface="Arial"/>
              <a:buChar char="•"/>
            </a:pPr>
            <a:r>
              <a:rPr lang="en-US" sz="1999">
                <a:solidFill>
                  <a:srgbClr val="000000"/>
                </a:solidFill>
                <a:latin typeface="Montserrat Classic"/>
              </a:rPr>
              <a:t>Tidak memerlukan biaya operasional yang besar</a:t>
            </a:r>
          </a:p>
          <a:p>
            <a:pPr marL="431797" indent="-215899" lvl="1">
              <a:lnSpc>
                <a:spcPts val="2799"/>
              </a:lnSpc>
              <a:buFont typeface="Arial"/>
              <a:buChar char="•"/>
            </a:pPr>
            <a:r>
              <a:rPr lang="en-US" sz="1999">
                <a:solidFill>
                  <a:srgbClr val="000000"/>
                </a:solidFill>
                <a:latin typeface="Montserrat Classic"/>
              </a:rPr>
              <a:t>Target market yang luas</a:t>
            </a:r>
          </a:p>
          <a:p>
            <a:pPr marL="431797" indent="-215899" lvl="1">
              <a:lnSpc>
                <a:spcPts val="2799"/>
              </a:lnSpc>
              <a:buFont typeface="Arial"/>
              <a:buChar char="•"/>
            </a:pPr>
            <a:r>
              <a:rPr lang="en-US" sz="1999">
                <a:solidFill>
                  <a:srgbClr val="000000"/>
                </a:solidFill>
                <a:latin typeface="Montserrat Classic"/>
              </a:rPr>
              <a:t>Usaha </a:t>
            </a:r>
            <a:r>
              <a:rPr lang="en-US" sz="1999">
                <a:solidFill>
                  <a:srgbClr val="000000"/>
                </a:solidFill>
                <a:latin typeface="Montserrat Classic"/>
              </a:rPr>
              <a:t>untuk jangka panjang</a:t>
            </a:r>
          </a:p>
          <a:p>
            <a:pPr marL="431797" indent="-215899" lvl="1">
              <a:lnSpc>
                <a:spcPts val="2799"/>
              </a:lnSpc>
              <a:buFont typeface="Arial"/>
              <a:buChar char="•"/>
            </a:pPr>
            <a:r>
              <a:rPr lang="en-US" sz="1999">
                <a:solidFill>
                  <a:srgbClr val="000000"/>
                </a:solidFill>
                <a:latin typeface="Montserrat Classic"/>
              </a:rPr>
              <a:t>Penghasilan tambahan</a:t>
            </a:r>
          </a:p>
        </p:txBody>
      </p:sp>
      <p:sp>
        <p:nvSpPr>
          <p:cNvPr name="TextBox 8" id="8"/>
          <p:cNvSpPr txBox="true"/>
          <p:nvPr/>
        </p:nvSpPr>
        <p:spPr>
          <a:xfrm rot="0">
            <a:off x="13215437" y="3192787"/>
            <a:ext cx="4043863" cy="4215101"/>
          </a:xfrm>
          <a:prstGeom prst="rect">
            <a:avLst/>
          </a:prstGeom>
        </p:spPr>
        <p:txBody>
          <a:bodyPr anchor="t" rtlCol="false" tIns="0" lIns="0" bIns="0" rIns="0">
            <a:spAutoFit/>
          </a:bodyPr>
          <a:lstStyle/>
          <a:p>
            <a:pPr>
              <a:lnSpc>
                <a:spcPts val="2799"/>
              </a:lnSpc>
            </a:pPr>
            <a:r>
              <a:rPr lang="en-US" sz="1999">
                <a:solidFill>
                  <a:srgbClr val="000000"/>
                </a:solidFill>
                <a:latin typeface="Montserrat Classic"/>
              </a:rPr>
              <a:t>Kekurangan</a:t>
            </a:r>
          </a:p>
          <a:p>
            <a:pPr marL="431797" indent="-215899" lvl="1">
              <a:lnSpc>
                <a:spcPts val="2799"/>
              </a:lnSpc>
              <a:buFont typeface="Arial"/>
              <a:buChar char="•"/>
            </a:pPr>
            <a:r>
              <a:rPr lang="en-US" sz="1999">
                <a:solidFill>
                  <a:srgbClr val="000000"/>
                </a:solidFill>
                <a:latin typeface="Montserrat Classic"/>
              </a:rPr>
              <a:t>Persaingan tinggi</a:t>
            </a:r>
          </a:p>
          <a:p>
            <a:pPr marL="431797" indent="-215899" lvl="1">
              <a:lnSpc>
                <a:spcPts val="2799"/>
              </a:lnSpc>
              <a:buFont typeface="Arial"/>
              <a:buChar char="•"/>
            </a:pPr>
            <a:r>
              <a:rPr lang="en-US" sz="1999">
                <a:solidFill>
                  <a:srgbClr val="000000"/>
                </a:solidFill>
                <a:latin typeface="Montserrat Classic"/>
              </a:rPr>
              <a:t>Sulit mencari pelanggan</a:t>
            </a:r>
          </a:p>
          <a:p>
            <a:pPr marL="431797" indent="-215899" lvl="1">
              <a:lnSpc>
                <a:spcPts val="2799"/>
              </a:lnSpc>
              <a:buFont typeface="Arial"/>
              <a:buChar char="•"/>
            </a:pPr>
            <a:r>
              <a:rPr lang="en-US" sz="1999">
                <a:solidFill>
                  <a:srgbClr val="000000"/>
                </a:solidFill>
                <a:latin typeface="Montserrat Classic"/>
              </a:rPr>
              <a:t>Biaya perawatan relatif mahal</a:t>
            </a:r>
          </a:p>
          <a:p>
            <a:pPr marL="431797" indent="-215899" lvl="1">
              <a:lnSpc>
                <a:spcPts val="2799"/>
              </a:lnSpc>
              <a:buFont typeface="Arial"/>
              <a:buChar char="•"/>
            </a:pPr>
            <a:r>
              <a:rPr lang="en-US" sz="1999">
                <a:solidFill>
                  <a:srgbClr val="000000"/>
                </a:solidFill>
                <a:latin typeface="Montserrat Classic"/>
              </a:rPr>
              <a:t>Memahami kebu</a:t>
            </a:r>
            <a:r>
              <a:rPr lang="en-US" sz="1999">
                <a:solidFill>
                  <a:srgbClr val="000000"/>
                </a:solidFill>
                <a:latin typeface="Montserrat Classic"/>
              </a:rPr>
              <a:t>tuhan pelanggan</a:t>
            </a:r>
          </a:p>
          <a:p>
            <a:pPr marL="431797" indent="-215899" lvl="1">
              <a:lnSpc>
                <a:spcPts val="2799"/>
              </a:lnSpc>
              <a:buFont typeface="Arial"/>
              <a:buChar char="•"/>
            </a:pPr>
            <a:r>
              <a:rPr lang="en-US" sz="1999">
                <a:solidFill>
                  <a:srgbClr val="000000"/>
                </a:solidFill>
                <a:latin typeface="Montserrat Classic"/>
              </a:rPr>
              <a:t>Sering mendapat keluhan dari pelanggan</a:t>
            </a:r>
          </a:p>
          <a:p>
            <a:pPr marL="431797" indent="-215899" lvl="1">
              <a:lnSpc>
                <a:spcPts val="2799"/>
              </a:lnSpc>
              <a:buFont typeface="Arial"/>
              <a:buChar char="•"/>
            </a:pPr>
            <a:r>
              <a:rPr lang="en-US" sz="1999">
                <a:solidFill>
                  <a:srgbClr val="000000"/>
                </a:solidFill>
                <a:latin typeface="Montserrat Classic"/>
              </a:rPr>
              <a:t>Manajemen yang belum matang</a:t>
            </a:r>
          </a:p>
          <a:p>
            <a:pPr>
              <a:lnSpc>
                <a:spcPts val="2799"/>
              </a:lnSpc>
            </a:pP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93252" y="5416181"/>
            <a:ext cx="6754335" cy="1069921"/>
          </a:xfrm>
          <a:prstGeom prst="rect">
            <a:avLst/>
          </a:prstGeom>
        </p:spPr>
        <p:txBody>
          <a:bodyPr anchor="t" rtlCol="false" tIns="0" lIns="0" bIns="0" rIns="0">
            <a:spAutoFit/>
          </a:bodyPr>
          <a:lstStyle/>
          <a:p>
            <a:pPr>
              <a:lnSpc>
                <a:spcPts val="8000"/>
              </a:lnSpc>
            </a:pPr>
            <a:r>
              <a:rPr lang="en-US" sz="8000">
                <a:solidFill>
                  <a:srgbClr val="000000"/>
                </a:solidFill>
                <a:latin typeface="Montserrat Classic Bold"/>
              </a:rPr>
              <a:t>RISIKO</a:t>
            </a:r>
          </a:p>
        </p:txBody>
      </p:sp>
      <p:sp>
        <p:nvSpPr>
          <p:cNvPr name="TextBox 3" id="3"/>
          <p:cNvSpPr txBox="true"/>
          <p:nvPr/>
        </p:nvSpPr>
        <p:spPr>
          <a:xfrm rot="0">
            <a:off x="1593252" y="3934248"/>
            <a:ext cx="5703935" cy="1387420"/>
          </a:xfrm>
          <a:prstGeom prst="rect">
            <a:avLst/>
          </a:prstGeom>
        </p:spPr>
        <p:txBody>
          <a:bodyPr anchor="t" rtlCol="false" tIns="0" lIns="0" bIns="0" rIns="0">
            <a:spAutoFit/>
          </a:bodyPr>
          <a:lstStyle/>
          <a:p>
            <a:pPr>
              <a:lnSpc>
                <a:spcPts val="10599"/>
              </a:lnSpc>
            </a:pPr>
            <a:r>
              <a:rPr lang="en-US" sz="9999">
                <a:solidFill>
                  <a:srgbClr val="000000"/>
                </a:solidFill>
                <a:latin typeface="Brittany Bold"/>
              </a:rPr>
              <a:t>Faktor</a:t>
            </a:r>
          </a:p>
        </p:txBody>
      </p:sp>
      <p:grpSp>
        <p:nvGrpSpPr>
          <p:cNvPr name="Group 4" id="4"/>
          <p:cNvGrpSpPr/>
          <p:nvPr/>
        </p:nvGrpSpPr>
        <p:grpSpPr>
          <a:xfrm rot="-1330815">
            <a:off x="9144000" y="0"/>
            <a:ext cx="9235941" cy="10287000"/>
            <a:chOff x="0" y="0"/>
            <a:chExt cx="2432511" cy="2709333"/>
          </a:xfrm>
        </p:grpSpPr>
        <p:sp>
          <p:nvSpPr>
            <p:cNvPr name="Freeform 5" id="5"/>
            <p:cNvSpPr/>
            <p:nvPr/>
          </p:nvSpPr>
          <p:spPr>
            <a:xfrm flipH="false" flipV="false" rot="0">
              <a:off x="0" y="0"/>
              <a:ext cx="2432511" cy="2709333"/>
            </a:xfrm>
            <a:custGeom>
              <a:avLst/>
              <a:gdLst/>
              <a:ahLst/>
              <a:cxnLst/>
              <a:rect r="r" b="b" t="t" l="l"/>
              <a:pathLst>
                <a:path h="2709333" w="2432511">
                  <a:moveTo>
                    <a:pt x="0" y="0"/>
                  </a:moveTo>
                  <a:lnTo>
                    <a:pt x="2432511" y="0"/>
                  </a:lnTo>
                  <a:lnTo>
                    <a:pt x="2432511" y="2709333"/>
                  </a:lnTo>
                  <a:lnTo>
                    <a:pt x="0" y="2709333"/>
                  </a:lnTo>
                  <a:close/>
                </a:path>
              </a:pathLst>
            </a:custGeom>
            <a:solidFill>
              <a:srgbClr val="FFF6E3"/>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0786613" y="3300203"/>
            <a:ext cx="5950715" cy="3638969"/>
          </a:xfrm>
          <a:prstGeom prst="rect">
            <a:avLst/>
          </a:prstGeom>
        </p:spPr>
        <p:txBody>
          <a:bodyPr anchor="t" rtlCol="false" tIns="0" lIns="0" bIns="0" rIns="0">
            <a:spAutoFit/>
          </a:bodyPr>
          <a:lstStyle/>
          <a:p>
            <a:pPr marL="561337" indent="-280669" lvl="1">
              <a:lnSpc>
                <a:spcPts val="3639"/>
              </a:lnSpc>
              <a:buFont typeface="Arial"/>
              <a:buChar char="•"/>
            </a:pPr>
            <a:r>
              <a:rPr lang="en-US" sz="2599">
                <a:solidFill>
                  <a:srgbClr val="000000"/>
                </a:solidFill>
                <a:latin typeface="Montserrat Classic"/>
              </a:rPr>
              <a:t>·Mudah ditiru sehingga banyak pesaing</a:t>
            </a:r>
          </a:p>
          <a:p>
            <a:pPr marL="561337" indent="-280669" lvl="1">
              <a:lnSpc>
                <a:spcPts val="3639"/>
              </a:lnSpc>
              <a:buFont typeface="Arial"/>
              <a:buChar char="•"/>
            </a:pPr>
            <a:r>
              <a:rPr lang="en-US" sz="2599">
                <a:solidFill>
                  <a:srgbClr val="000000"/>
                </a:solidFill>
                <a:latin typeface="Montserrat Classic"/>
              </a:rPr>
              <a:t>Hampir setiap rumah memiliki mesin cuci</a:t>
            </a:r>
          </a:p>
          <a:p>
            <a:pPr marL="561337" indent="-280669" lvl="1">
              <a:lnSpc>
                <a:spcPts val="3639"/>
              </a:lnSpc>
              <a:buFont typeface="Arial"/>
              <a:buChar char="•"/>
            </a:pPr>
            <a:r>
              <a:rPr lang="en-US" sz="2599">
                <a:solidFill>
                  <a:srgbClr val="000000"/>
                </a:solidFill>
                <a:latin typeface="Montserrat Classic"/>
              </a:rPr>
              <a:t>Perputaran uang lambat</a:t>
            </a:r>
          </a:p>
          <a:p>
            <a:pPr marL="561337" indent="-280669" lvl="1">
              <a:lnSpc>
                <a:spcPts val="3639"/>
              </a:lnSpc>
              <a:buFont typeface="Arial"/>
              <a:buChar char="•"/>
            </a:pPr>
            <a:r>
              <a:rPr lang="en-US" sz="2599">
                <a:solidFill>
                  <a:srgbClr val="000000"/>
                </a:solidFill>
                <a:latin typeface="Montserrat Classic"/>
              </a:rPr>
              <a:t>Keterlambatan jadwal pengiriman</a:t>
            </a:r>
          </a:p>
          <a:p>
            <a:pPr algn="l" marL="561337" indent="-280669" lvl="1">
              <a:lnSpc>
                <a:spcPts val="3639"/>
              </a:lnSpc>
              <a:buFont typeface="Arial"/>
              <a:buChar char="•"/>
            </a:pPr>
            <a:r>
              <a:rPr lang="en-US" sz="2599">
                <a:solidFill>
                  <a:srgbClr val="000000"/>
                </a:solidFill>
                <a:latin typeface="Montserrat Classic"/>
              </a:rPr>
              <a:t>·Risiko pakaian rusak</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9144000" y="-212613"/>
            <a:ext cx="9377874" cy="10712225"/>
            <a:chOff x="0" y="0"/>
            <a:chExt cx="2469893" cy="2821327"/>
          </a:xfrm>
        </p:grpSpPr>
        <p:sp>
          <p:nvSpPr>
            <p:cNvPr name="Freeform 3" id="3"/>
            <p:cNvSpPr/>
            <p:nvPr/>
          </p:nvSpPr>
          <p:spPr>
            <a:xfrm flipH="false" flipV="false" rot="0">
              <a:off x="0" y="0"/>
              <a:ext cx="2469893" cy="2821327"/>
            </a:xfrm>
            <a:custGeom>
              <a:avLst/>
              <a:gdLst/>
              <a:ahLst/>
              <a:cxnLst/>
              <a:rect r="r" b="b" t="t" l="l"/>
              <a:pathLst>
                <a:path h="2821327" w="2469893">
                  <a:moveTo>
                    <a:pt x="0" y="0"/>
                  </a:moveTo>
                  <a:lnTo>
                    <a:pt x="2469893" y="0"/>
                  </a:lnTo>
                  <a:lnTo>
                    <a:pt x="2469893" y="2821327"/>
                  </a:lnTo>
                  <a:lnTo>
                    <a:pt x="0" y="2821327"/>
                  </a:lnTo>
                  <a:close/>
                </a:path>
              </a:pathLst>
            </a:custGeom>
            <a:solidFill>
              <a:srgbClr val="FFF6E3"/>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2302741"/>
            <a:ext cx="7292643" cy="6117467"/>
          </a:xfrm>
          <a:prstGeom prst="rect">
            <a:avLst/>
          </a:prstGeom>
        </p:spPr>
        <p:txBody>
          <a:bodyPr anchor="t" rtlCol="false" tIns="0" lIns="0" bIns="0" rIns="0">
            <a:spAutoFit/>
          </a:bodyPr>
          <a:lstStyle/>
          <a:p>
            <a:pPr>
              <a:lnSpc>
                <a:spcPts val="3499"/>
              </a:lnSpc>
            </a:pPr>
            <a:r>
              <a:rPr lang="en-US" sz="2499" spc="39">
                <a:solidFill>
                  <a:srgbClr val="000000"/>
                </a:solidFill>
                <a:latin typeface="Montserrat Classic"/>
              </a:rPr>
              <a:t>15 Unit Mesin Cuci Front Loading 8,5 Kg</a:t>
            </a:r>
          </a:p>
          <a:p>
            <a:pPr>
              <a:lnSpc>
                <a:spcPts val="3499"/>
              </a:lnSpc>
            </a:pPr>
            <a:r>
              <a:rPr lang="en-US" sz="2499" spc="39">
                <a:solidFill>
                  <a:srgbClr val="000000"/>
                </a:solidFill>
                <a:latin typeface="Montserrat Classic"/>
              </a:rPr>
              <a:t>15 Unit Mesin Pengering Konversi Beko </a:t>
            </a:r>
          </a:p>
          <a:p>
            <a:pPr>
              <a:lnSpc>
                <a:spcPts val="3499"/>
              </a:lnSpc>
            </a:pPr>
            <a:r>
              <a:rPr lang="en-US" sz="2499" spc="39">
                <a:solidFill>
                  <a:srgbClr val="000000"/>
                </a:solidFill>
                <a:latin typeface="Montserrat Classic"/>
              </a:rPr>
              <a:t>8 Kg dengan sistem Qris</a:t>
            </a:r>
          </a:p>
          <a:p>
            <a:pPr>
              <a:lnSpc>
                <a:spcPts val="3499"/>
              </a:lnSpc>
            </a:pPr>
            <a:r>
              <a:rPr lang="en-US" sz="2499" spc="39">
                <a:solidFill>
                  <a:srgbClr val="000000"/>
                </a:solidFill>
                <a:latin typeface="Montserrat Classic"/>
              </a:rPr>
              <a:t>1 Unit Timbangan Digital</a:t>
            </a:r>
          </a:p>
          <a:p>
            <a:pPr>
              <a:lnSpc>
                <a:spcPts val="3499"/>
              </a:lnSpc>
            </a:pPr>
            <a:r>
              <a:rPr lang="en-US" sz="2499" spc="39">
                <a:solidFill>
                  <a:srgbClr val="000000"/>
                </a:solidFill>
                <a:latin typeface="Montserrat Classic"/>
              </a:rPr>
              <a:t>15 Buah Keranjang Cucian</a:t>
            </a:r>
          </a:p>
          <a:p>
            <a:pPr>
              <a:lnSpc>
                <a:spcPts val="3499"/>
              </a:lnSpc>
            </a:pPr>
            <a:r>
              <a:rPr lang="en-US" sz="2499" spc="39">
                <a:solidFill>
                  <a:srgbClr val="000000"/>
                </a:solidFill>
                <a:latin typeface="Montserrat Classic"/>
              </a:rPr>
              <a:t>10</a:t>
            </a:r>
            <a:r>
              <a:rPr lang="en-US" sz="2499" spc="39">
                <a:solidFill>
                  <a:srgbClr val="000000"/>
                </a:solidFill>
                <a:latin typeface="Montserrat Classic"/>
              </a:rPr>
              <a:t> Meja Setrika</a:t>
            </a:r>
          </a:p>
          <a:p>
            <a:pPr>
              <a:lnSpc>
                <a:spcPts val="3499"/>
              </a:lnSpc>
            </a:pPr>
            <a:r>
              <a:rPr lang="en-US" sz="2499" spc="39">
                <a:solidFill>
                  <a:srgbClr val="000000"/>
                </a:solidFill>
                <a:latin typeface="Montserrat Classic"/>
              </a:rPr>
              <a:t>10 Kg Deterjen Liquid</a:t>
            </a:r>
          </a:p>
          <a:p>
            <a:pPr>
              <a:lnSpc>
                <a:spcPts val="3499"/>
              </a:lnSpc>
            </a:pPr>
            <a:r>
              <a:rPr lang="en-US" sz="2499" spc="39">
                <a:solidFill>
                  <a:srgbClr val="000000"/>
                </a:solidFill>
                <a:latin typeface="Montserrat Classic"/>
              </a:rPr>
              <a:t>5 Liter Parfum Laundry (1 Liter 5 varian)</a:t>
            </a:r>
          </a:p>
          <a:p>
            <a:pPr>
              <a:lnSpc>
                <a:spcPts val="3499"/>
              </a:lnSpc>
            </a:pPr>
            <a:r>
              <a:rPr lang="en-US" sz="2499" spc="39">
                <a:solidFill>
                  <a:srgbClr val="000000"/>
                </a:solidFill>
                <a:latin typeface="Montserrat Classic"/>
              </a:rPr>
              <a:t>5 Botol Spray 250 ml</a:t>
            </a:r>
          </a:p>
          <a:p>
            <a:pPr>
              <a:lnSpc>
                <a:spcPts val="3499"/>
              </a:lnSpc>
            </a:pPr>
            <a:r>
              <a:rPr lang="en-US" sz="2499" spc="39">
                <a:solidFill>
                  <a:srgbClr val="000000"/>
                </a:solidFill>
                <a:latin typeface="Montserrat Classic"/>
              </a:rPr>
              <a:t>5 Kg Plastik Packing</a:t>
            </a:r>
          </a:p>
          <a:p>
            <a:pPr>
              <a:lnSpc>
                <a:spcPts val="3499"/>
              </a:lnSpc>
            </a:pPr>
            <a:r>
              <a:rPr lang="en-US" sz="2499" spc="39">
                <a:solidFill>
                  <a:srgbClr val="000000"/>
                </a:solidFill>
                <a:latin typeface="Montserrat Classic"/>
              </a:rPr>
              <a:t>10</a:t>
            </a:r>
            <a:r>
              <a:rPr lang="en-US" sz="2499" spc="39">
                <a:solidFill>
                  <a:srgbClr val="000000"/>
                </a:solidFill>
                <a:latin typeface="Montserrat Classic"/>
              </a:rPr>
              <a:t> Set Regulator</a:t>
            </a:r>
          </a:p>
          <a:p>
            <a:pPr>
              <a:lnSpc>
                <a:spcPts val="3499"/>
              </a:lnSpc>
            </a:pPr>
            <a:r>
              <a:rPr lang="en-US" sz="2499" spc="39">
                <a:solidFill>
                  <a:srgbClr val="000000"/>
                </a:solidFill>
                <a:latin typeface="Montserrat Classic"/>
              </a:rPr>
              <a:t>4 Kursi</a:t>
            </a:r>
          </a:p>
          <a:p>
            <a:pPr>
              <a:lnSpc>
                <a:spcPts val="3499"/>
              </a:lnSpc>
            </a:pPr>
            <a:r>
              <a:rPr lang="en-US" sz="2499" spc="39">
                <a:solidFill>
                  <a:srgbClr val="000000"/>
                </a:solidFill>
                <a:latin typeface="Montserrat Classic"/>
              </a:rPr>
              <a:t>1 unit Meja Kasir</a:t>
            </a:r>
          </a:p>
          <a:p>
            <a:pPr>
              <a:lnSpc>
                <a:spcPts val="3499"/>
              </a:lnSpc>
            </a:pPr>
            <a:r>
              <a:rPr lang="en-US" sz="2499" spc="39">
                <a:solidFill>
                  <a:srgbClr val="000000"/>
                </a:solidFill>
                <a:latin typeface="Montserrat Classic"/>
              </a:rPr>
              <a:t>Total</a:t>
            </a:r>
          </a:p>
        </p:txBody>
      </p:sp>
      <p:sp>
        <p:nvSpPr>
          <p:cNvPr name="TextBox 6" id="6"/>
          <p:cNvSpPr txBox="true"/>
          <p:nvPr/>
        </p:nvSpPr>
        <p:spPr>
          <a:xfrm rot="0">
            <a:off x="11298368" y="2340841"/>
            <a:ext cx="4868532" cy="6427255"/>
          </a:xfrm>
          <a:prstGeom prst="rect">
            <a:avLst/>
          </a:prstGeom>
        </p:spPr>
        <p:txBody>
          <a:bodyPr anchor="t" rtlCol="false" tIns="0" lIns="0" bIns="0" rIns="0">
            <a:spAutoFit/>
          </a:bodyPr>
          <a:lstStyle/>
          <a:p>
            <a:pPr>
              <a:lnSpc>
                <a:spcPts val="3456"/>
              </a:lnSpc>
            </a:pPr>
            <a:r>
              <a:rPr lang="en-US" sz="2880" spc="46">
                <a:solidFill>
                  <a:srgbClr val="000000"/>
                </a:solidFill>
                <a:latin typeface="Montserrat Classic Bold"/>
              </a:rPr>
              <a:t>RP 61.500.000</a:t>
            </a:r>
          </a:p>
          <a:p>
            <a:pPr>
              <a:lnSpc>
                <a:spcPts val="3456"/>
              </a:lnSpc>
            </a:pPr>
          </a:p>
          <a:p>
            <a:pPr>
              <a:lnSpc>
                <a:spcPts val="3456"/>
              </a:lnSpc>
            </a:pPr>
            <a:r>
              <a:rPr lang="en-US" sz="2880" spc="46">
                <a:solidFill>
                  <a:srgbClr val="000000"/>
                </a:solidFill>
                <a:latin typeface="Montserrat Classic Bold"/>
              </a:rPr>
              <a:t>: Rp 70.800.000</a:t>
            </a:r>
          </a:p>
          <a:p>
            <a:pPr>
              <a:lnSpc>
                <a:spcPts val="3456"/>
              </a:lnSpc>
            </a:pPr>
            <a:r>
              <a:rPr lang="en-US" sz="2880" spc="46">
                <a:solidFill>
                  <a:srgbClr val="000000"/>
                </a:solidFill>
                <a:latin typeface="Montserrat Classic Bold"/>
              </a:rPr>
              <a:t>: Rp 750.000</a:t>
            </a:r>
          </a:p>
          <a:p>
            <a:pPr>
              <a:lnSpc>
                <a:spcPts val="3456"/>
              </a:lnSpc>
            </a:pPr>
            <a:r>
              <a:rPr lang="en-US" sz="2880" spc="46">
                <a:solidFill>
                  <a:srgbClr val="000000"/>
                </a:solidFill>
                <a:latin typeface="Montserrat Classic Bold"/>
              </a:rPr>
              <a:t>: Rp 225.000</a:t>
            </a:r>
          </a:p>
          <a:p>
            <a:pPr>
              <a:lnSpc>
                <a:spcPts val="3456"/>
              </a:lnSpc>
            </a:pPr>
            <a:r>
              <a:rPr lang="en-US" sz="2880" spc="46">
                <a:solidFill>
                  <a:srgbClr val="000000"/>
                </a:solidFill>
                <a:latin typeface="Montserrat Classic Bold"/>
              </a:rPr>
              <a:t>: Rp 8.800.000</a:t>
            </a:r>
          </a:p>
          <a:p>
            <a:pPr>
              <a:lnSpc>
                <a:spcPts val="3456"/>
              </a:lnSpc>
            </a:pPr>
            <a:r>
              <a:rPr lang="en-US" sz="2880" spc="46">
                <a:solidFill>
                  <a:srgbClr val="000000"/>
                </a:solidFill>
                <a:latin typeface="Montserrat Classic Bold"/>
              </a:rPr>
              <a:t>: Rp 177.000</a:t>
            </a:r>
          </a:p>
          <a:p>
            <a:pPr>
              <a:lnSpc>
                <a:spcPts val="3456"/>
              </a:lnSpc>
            </a:pPr>
            <a:r>
              <a:rPr lang="en-US" sz="2880" spc="46">
                <a:solidFill>
                  <a:srgbClr val="000000"/>
                </a:solidFill>
                <a:latin typeface="Montserrat Classic Bold"/>
              </a:rPr>
              <a:t>: Rp 220.000</a:t>
            </a:r>
          </a:p>
          <a:p>
            <a:pPr>
              <a:lnSpc>
                <a:spcPts val="3456"/>
              </a:lnSpc>
            </a:pPr>
            <a:r>
              <a:rPr lang="en-US" sz="2880" spc="46">
                <a:solidFill>
                  <a:srgbClr val="000000"/>
                </a:solidFill>
                <a:latin typeface="Montserrat Classic Bold"/>
              </a:rPr>
              <a:t>: Rp 25.000</a:t>
            </a:r>
          </a:p>
          <a:p>
            <a:pPr>
              <a:lnSpc>
                <a:spcPts val="3456"/>
              </a:lnSpc>
            </a:pPr>
            <a:r>
              <a:rPr lang="en-US" sz="2880" spc="46">
                <a:solidFill>
                  <a:srgbClr val="000000"/>
                </a:solidFill>
                <a:latin typeface="Montserrat Classic Bold"/>
              </a:rPr>
              <a:t>: Rp 50.000</a:t>
            </a:r>
          </a:p>
          <a:p>
            <a:pPr>
              <a:lnSpc>
                <a:spcPts val="3456"/>
              </a:lnSpc>
            </a:pPr>
            <a:r>
              <a:rPr lang="en-US" sz="2880" spc="46">
                <a:solidFill>
                  <a:srgbClr val="000000"/>
                </a:solidFill>
                <a:latin typeface="Montserrat Classic Bold"/>
              </a:rPr>
              <a:t>: Rp 1.400.000</a:t>
            </a:r>
          </a:p>
          <a:p>
            <a:pPr>
              <a:lnSpc>
                <a:spcPts val="3456"/>
              </a:lnSpc>
            </a:pPr>
            <a:r>
              <a:rPr lang="en-US" sz="2880" spc="46">
                <a:solidFill>
                  <a:srgbClr val="000000"/>
                </a:solidFill>
                <a:latin typeface="Montserrat Classic Bold"/>
              </a:rPr>
              <a:t>: Rp 740.000</a:t>
            </a:r>
          </a:p>
          <a:p>
            <a:pPr>
              <a:lnSpc>
                <a:spcPts val="3456"/>
              </a:lnSpc>
            </a:pPr>
            <a:r>
              <a:rPr lang="en-US" sz="2880" spc="46">
                <a:solidFill>
                  <a:srgbClr val="000000"/>
                </a:solidFill>
                <a:latin typeface="Montserrat Classic Bold"/>
              </a:rPr>
              <a:t>: Rp 1.800.000</a:t>
            </a:r>
          </a:p>
          <a:p>
            <a:pPr>
              <a:lnSpc>
                <a:spcPts val="3456"/>
              </a:lnSpc>
            </a:pPr>
            <a:r>
              <a:rPr lang="en-US" sz="2880" spc="46">
                <a:solidFill>
                  <a:srgbClr val="000000"/>
                </a:solidFill>
                <a:latin typeface="Montserrat Classic Bold"/>
              </a:rPr>
              <a:t>: Rp 146.487.000</a:t>
            </a:r>
          </a:p>
          <a:p>
            <a:pPr>
              <a:lnSpc>
                <a:spcPts val="3456"/>
              </a:lnSpc>
            </a:pP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93252" y="5406656"/>
            <a:ext cx="6754335" cy="930248"/>
          </a:xfrm>
          <a:prstGeom prst="rect">
            <a:avLst/>
          </a:prstGeom>
        </p:spPr>
        <p:txBody>
          <a:bodyPr anchor="t" rtlCol="false" tIns="0" lIns="0" bIns="0" rIns="0">
            <a:spAutoFit/>
          </a:bodyPr>
          <a:lstStyle/>
          <a:p>
            <a:pPr>
              <a:lnSpc>
                <a:spcPts val="6999"/>
              </a:lnSpc>
            </a:pPr>
            <a:r>
              <a:rPr lang="en-US" sz="6999">
                <a:solidFill>
                  <a:srgbClr val="000000"/>
                </a:solidFill>
                <a:latin typeface="Montserrat Classic Bold"/>
              </a:rPr>
              <a:t>KEUNTUNGAN</a:t>
            </a:r>
          </a:p>
        </p:txBody>
      </p:sp>
      <p:sp>
        <p:nvSpPr>
          <p:cNvPr name="TextBox 3" id="3"/>
          <p:cNvSpPr txBox="true"/>
          <p:nvPr/>
        </p:nvSpPr>
        <p:spPr>
          <a:xfrm rot="0">
            <a:off x="1593252" y="3934248"/>
            <a:ext cx="5703935" cy="1387420"/>
          </a:xfrm>
          <a:prstGeom prst="rect">
            <a:avLst/>
          </a:prstGeom>
        </p:spPr>
        <p:txBody>
          <a:bodyPr anchor="t" rtlCol="false" tIns="0" lIns="0" bIns="0" rIns="0">
            <a:spAutoFit/>
          </a:bodyPr>
          <a:lstStyle/>
          <a:p>
            <a:pPr>
              <a:lnSpc>
                <a:spcPts val="10599"/>
              </a:lnSpc>
            </a:pPr>
            <a:r>
              <a:rPr lang="en-US" sz="9999">
                <a:solidFill>
                  <a:srgbClr val="000000"/>
                </a:solidFill>
                <a:latin typeface="Brittany Bold"/>
              </a:rPr>
              <a:t>Analisa</a:t>
            </a:r>
          </a:p>
        </p:txBody>
      </p:sp>
      <p:grpSp>
        <p:nvGrpSpPr>
          <p:cNvPr name="Group 4" id="4"/>
          <p:cNvGrpSpPr/>
          <p:nvPr/>
        </p:nvGrpSpPr>
        <p:grpSpPr>
          <a:xfrm rot="-1330815">
            <a:off x="9144000" y="0"/>
            <a:ext cx="9235941" cy="10287000"/>
            <a:chOff x="0" y="0"/>
            <a:chExt cx="2432511" cy="2709333"/>
          </a:xfrm>
        </p:grpSpPr>
        <p:sp>
          <p:nvSpPr>
            <p:cNvPr name="Freeform 5" id="5"/>
            <p:cNvSpPr/>
            <p:nvPr/>
          </p:nvSpPr>
          <p:spPr>
            <a:xfrm flipH="false" flipV="false" rot="0">
              <a:off x="0" y="0"/>
              <a:ext cx="2432511" cy="2709333"/>
            </a:xfrm>
            <a:custGeom>
              <a:avLst/>
              <a:gdLst/>
              <a:ahLst/>
              <a:cxnLst/>
              <a:rect r="r" b="b" t="t" l="l"/>
              <a:pathLst>
                <a:path h="2709333" w="2432511">
                  <a:moveTo>
                    <a:pt x="0" y="0"/>
                  </a:moveTo>
                  <a:lnTo>
                    <a:pt x="2432511" y="0"/>
                  </a:lnTo>
                  <a:lnTo>
                    <a:pt x="2432511" y="2709333"/>
                  </a:lnTo>
                  <a:lnTo>
                    <a:pt x="0" y="2709333"/>
                  </a:lnTo>
                  <a:close/>
                </a:path>
              </a:pathLst>
            </a:custGeom>
            <a:solidFill>
              <a:srgbClr val="FFF6E3"/>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9144000" y="3009384"/>
            <a:ext cx="8486286" cy="5281576"/>
          </a:xfrm>
          <a:prstGeom prst="rect">
            <a:avLst/>
          </a:prstGeom>
        </p:spPr>
        <p:txBody>
          <a:bodyPr anchor="t" rtlCol="false" tIns="0" lIns="0" bIns="0" rIns="0">
            <a:spAutoFit/>
          </a:bodyPr>
          <a:lstStyle/>
          <a:p>
            <a:pPr marL="431801" indent="-215900" lvl="1">
              <a:lnSpc>
                <a:spcPts val="2800"/>
              </a:lnSpc>
              <a:buFont typeface="Arial"/>
              <a:buChar char="•"/>
            </a:pPr>
            <a:r>
              <a:rPr lang="en-US" sz="2000">
                <a:solidFill>
                  <a:srgbClr val="000000"/>
                </a:solidFill>
                <a:latin typeface="Montserrat Classic"/>
              </a:rPr>
              <a:t>misalkan mematok paket laundry harga perkilonya adalah Rp 5.000,- maka estimasinya adalah sebagai berikut:</a:t>
            </a:r>
          </a:p>
          <a:p>
            <a:pPr marL="431801" indent="-215900" lvl="1">
              <a:lnSpc>
                <a:spcPts val="2800"/>
              </a:lnSpc>
              <a:buFont typeface="Arial"/>
              <a:buChar char="•"/>
            </a:pPr>
            <a:r>
              <a:rPr lang="en-US" sz="2000">
                <a:solidFill>
                  <a:srgbClr val="000000"/>
                </a:solidFill>
                <a:latin typeface="Montserrat Classic"/>
              </a:rPr>
              <a:t>Jam operasional laundry mulai dari jam 8 sampai 9 malam (13 jam), dan 10 mesin cuci digunakan, kapasitas mencuci sehari sekitar 260 kali (permesin 13 kali sehari).</a:t>
            </a:r>
          </a:p>
          <a:p>
            <a:pPr marL="431801" indent="-215900" lvl="1">
              <a:lnSpc>
                <a:spcPts val="2800"/>
              </a:lnSpc>
              <a:buFont typeface="Arial"/>
              <a:buChar char="•"/>
            </a:pPr>
            <a:r>
              <a:rPr lang="en-US" sz="2000">
                <a:solidFill>
                  <a:srgbClr val="000000"/>
                </a:solidFill>
                <a:latin typeface="Montserrat Classic"/>
              </a:rPr>
              <a:t>Jika dalam sehari terdapat 20 paket laundry dan 10 cuci kiloan (masing-masing kapasitas 4 kg), maka perhitungannya :</a:t>
            </a:r>
          </a:p>
          <a:p>
            <a:pPr marL="431801" indent="-215900" lvl="1">
              <a:lnSpc>
                <a:spcPts val="2800"/>
              </a:lnSpc>
              <a:buFont typeface="Arial"/>
              <a:buChar char="•"/>
            </a:pPr>
            <a:r>
              <a:rPr lang="en-US" sz="2000">
                <a:solidFill>
                  <a:srgbClr val="000000"/>
                </a:solidFill>
                <a:latin typeface="Montserrat Classic"/>
              </a:rPr>
              <a:t>5</a:t>
            </a:r>
            <a:r>
              <a:rPr lang="en-US" sz="2000">
                <a:solidFill>
                  <a:srgbClr val="000000"/>
                </a:solidFill>
                <a:latin typeface="Montserrat Classic"/>
              </a:rPr>
              <a:t>0 x Rp 20.000 = Rp 1.000.000</a:t>
            </a:r>
          </a:p>
          <a:p>
            <a:pPr marL="431801" indent="-215900" lvl="1">
              <a:lnSpc>
                <a:spcPts val="2800"/>
              </a:lnSpc>
              <a:buFont typeface="Arial"/>
              <a:buChar char="•"/>
            </a:pPr>
            <a:r>
              <a:rPr lang="en-US" sz="2000">
                <a:solidFill>
                  <a:srgbClr val="000000"/>
                </a:solidFill>
                <a:latin typeface="Montserrat Classic"/>
              </a:rPr>
              <a:t>4</a:t>
            </a:r>
            <a:r>
              <a:rPr lang="en-US" sz="2000">
                <a:solidFill>
                  <a:srgbClr val="000000"/>
                </a:solidFill>
                <a:latin typeface="Montserrat Classic"/>
              </a:rPr>
              <a:t>0 x (4 x Rp 5.000) = Rp 800.000</a:t>
            </a:r>
          </a:p>
          <a:p>
            <a:pPr>
              <a:lnSpc>
                <a:spcPts val="2800"/>
              </a:lnSpc>
            </a:pPr>
          </a:p>
          <a:p>
            <a:pPr marL="431801" indent="-215900" lvl="1">
              <a:lnSpc>
                <a:spcPts val="2800"/>
              </a:lnSpc>
              <a:buFont typeface="Arial"/>
              <a:buChar char="•"/>
            </a:pPr>
            <a:r>
              <a:rPr lang="en-US" sz="2000">
                <a:solidFill>
                  <a:srgbClr val="000000"/>
                </a:solidFill>
                <a:latin typeface="Montserrat Classic"/>
              </a:rPr>
              <a:t>Dari perhitungan di atas, omzet sehari untuk usaha laundry dapat mencapai Rp 1.800.000,-. Jika konsisten selama 1 bulan, maka omzet usaha laundry mencapai Rp 54.000.000,-</a:t>
            </a:r>
          </a:p>
          <a:p>
            <a:pPr marL="431801" indent="-215900" lvl="1">
              <a:lnSpc>
                <a:spcPts val="2800"/>
              </a:lnSpc>
              <a:buFont typeface="Arial"/>
              <a:buChar char="•"/>
            </a:pPr>
            <a:r>
              <a:rPr lang="en-US" sz="2000">
                <a:solidFill>
                  <a:srgbClr val="000000"/>
                </a:solidFill>
                <a:latin typeface="Montserrat Classic"/>
              </a:rPr>
              <a:t>Biaya operasional 2% * 54.000.000 = Rp 10.800.000</a:t>
            </a:r>
          </a:p>
          <a:p>
            <a:pPr algn="l" marL="431801" indent="-215900" lvl="1">
              <a:lnSpc>
                <a:spcPts val="2800"/>
              </a:lnSpc>
              <a:buFont typeface="Arial"/>
              <a:buChar char="•"/>
            </a:pPr>
            <a:r>
              <a:rPr lang="en-US" sz="2000">
                <a:solidFill>
                  <a:srgbClr val="000000"/>
                </a:solidFill>
                <a:latin typeface="Montserrat Classic"/>
              </a:rPr>
              <a:t>Keuntungan Rp 54.000.000 -Rp 10.800.000 = Rp 43.200.000</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006006" y="4718954"/>
            <a:ext cx="14275988" cy="1870021"/>
          </a:xfrm>
          <a:prstGeom prst="rect">
            <a:avLst/>
          </a:prstGeom>
        </p:spPr>
        <p:txBody>
          <a:bodyPr anchor="t" rtlCol="false" tIns="0" lIns="0" bIns="0" rIns="0">
            <a:spAutoFit/>
          </a:bodyPr>
          <a:lstStyle/>
          <a:p>
            <a:pPr algn="ctr">
              <a:lnSpc>
                <a:spcPts val="14000"/>
              </a:lnSpc>
            </a:pPr>
            <a:r>
              <a:rPr lang="en-US" sz="14000">
                <a:solidFill>
                  <a:srgbClr val="000000"/>
                </a:solidFill>
                <a:latin typeface="Montserrat Classic Bold"/>
              </a:rPr>
              <a:t>ALFAMART</a:t>
            </a:r>
          </a:p>
        </p:txBody>
      </p:sp>
      <p:grpSp>
        <p:nvGrpSpPr>
          <p:cNvPr name="Group 3" id="3"/>
          <p:cNvGrpSpPr/>
          <p:nvPr/>
        </p:nvGrpSpPr>
        <p:grpSpPr>
          <a:xfrm rot="0">
            <a:off x="2554368" y="2705199"/>
            <a:ext cx="5469649" cy="546964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6E3"/>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526468" y="2986858"/>
            <a:ext cx="9235063" cy="2000250"/>
          </a:xfrm>
          <a:prstGeom prst="rect">
            <a:avLst/>
          </a:prstGeom>
        </p:spPr>
        <p:txBody>
          <a:bodyPr anchor="t" rtlCol="false" tIns="0" lIns="0" bIns="0" rIns="0">
            <a:spAutoFit/>
          </a:bodyPr>
          <a:lstStyle/>
          <a:p>
            <a:pPr algn="ctr">
              <a:lnSpc>
                <a:spcPts val="15000"/>
              </a:lnSpc>
            </a:pPr>
            <a:r>
              <a:rPr lang="en-US" sz="15000">
                <a:solidFill>
                  <a:srgbClr val="000000"/>
                </a:solidFill>
                <a:latin typeface="Brittany Bold"/>
              </a:rPr>
              <a:t>Franchise </a:t>
            </a:r>
          </a:p>
        </p:txBody>
      </p:sp>
      <p:sp>
        <p:nvSpPr>
          <p:cNvPr name="TextBox 7" id="7"/>
          <p:cNvSpPr txBox="true"/>
          <p:nvPr/>
        </p:nvSpPr>
        <p:spPr>
          <a:xfrm rot="0">
            <a:off x="3363172" y="4718954"/>
            <a:ext cx="11561656" cy="1870021"/>
          </a:xfrm>
          <a:prstGeom prst="rect">
            <a:avLst/>
          </a:prstGeom>
        </p:spPr>
        <p:txBody>
          <a:bodyPr anchor="t" rtlCol="false" tIns="0" lIns="0" bIns="0" rIns="0">
            <a:spAutoFit/>
          </a:bodyPr>
          <a:lstStyle/>
          <a:p>
            <a:pPr algn="ctr">
              <a:lnSpc>
                <a:spcPts val="14000"/>
              </a:lnSpc>
            </a:pPr>
            <a:r>
              <a:rPr lang="en-US" sz="14000">
                <a:solidFill>
                  <a:srgbClr val="000000"/>
                </a:solidFill>
                <a:latin typeface="Montserrat Classic Bold"/>
              </a:rPr>
              <a:t>ALFAMART</a:t>
            </a:r>
          </a:p>
        </p:txBody>
      </p:sp>
      <p:sp>
        <p:nvSpPr>
          <p:cNvPr name="TextBox 8" id="8"/>
          <p:cNvSpPr txBox="true"/>
          <p:nvPr/>
        </p:nvSpPr>
        <p:spPr>
          <a:xfrm rot="0">
            <a:off x="5932271" y="6895016"/>
            <a:ext cx="6423458" cy="422221"/>
          </a:xfrm>
          <a:prstGeom prst="rect">
            <a:avLst/>
          </a:prstGeom>
        </p:spPr>
        <p:txBody>
          <a:bodyPr anchor="t" rtlCol="false" tIns="0" lIns="0" bIns="0" rIns="0">
            <a:spAutoFit/>
          </a:bodyPr>
          <a:lstStyle/>
          <a:p>
            <a:pPr algn="ctr">
              <a:lnSpc>
                <a:spcPts val="3499"/>
              </a:lnSpc>
            </a:pPr>
            <a:r>
              <a:rPr lang="en-US" sz="2499" spc="124">
                <a:solidFill>
                  <a:srgbClr val="000000"/>
                </a:solidFill>
                <a:latin typeface="Montserrat Classic"/>
              </a:rPr>
              <a:t>02</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33874" y="-276396"/>
            <a:ext cx="9377874" cy="10839793"/>
            <a:chOff x="0" y="0"/>
            <a:chExt cx="2469893" cy="2854925"/>
          </a:xfrm>
        </p:grpSpPr>
        <p:sp>
          <p:nvSpPr>
            <p:cNvPr name="Freeform 3" id="3"/>
            <p:cNvSpPr/>
            <p:nvPr/>
          </p:nvSpPr>
          <p:spPr>
            <a:xfrm flipH="false" flipV="false" rot="0">
              <a:off x="0" y="0"/>
              <a:ext cx="2469893" cy="2854925"/>
            </a:xfrm>
            <a:custGeom>
              <a:avLst/>
              <a:gdLst/>
              <a:ahLst/>
              <a:cxnLst/>
              <a:rect r="r" b="b" t="t" l="l"/>
              <a:pathLst>
                <a:path h="2854925" w="2469893">
                  <a:moveTo>
                    <a:pt x="0" y="0"/>
                  </a:moveTo>
                  <a:lnTo>
                    <a:pt x="2469893" y="0"/>
                  </a:lnTo>
                  <a:lnTo>
                    <a:pt x="2469893" y="2854925"/>
                  </a:lnTo>
                  <a:lnTo>
                    <a:pt x="0" y="2854925"/>
                  </a:lnTo>
                  <a:close/>
                </a:path>
              </a:pathLst>
            </a:custGeom>
            <a:solidFill>
              <a:srgbClr val="FFF6E3"/>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7524437" y="1028700"/>
            <a:ext cx="4692963" cy="7075436"/>
            <a:chOff x="0" y="0"/>
            <a:chExt cx="6257284" cy="9433915"/>
          </a:xfrm>
        </p:grpSpPr>
        <p:pic>
          <p:nvPicPr>
            <p:cNvPr name="Picture 6" id="6"/>
            <p:cNvPicPr>
              <a:picLocks noChangeAspect="true"/>
            </p:cNvPicPr>
            <p:nvPr/>
          </p:nvPicPr>
          <p:blipFill>
            <a:blip r:embed="rId2"/>
            <a:srcRect l="19205" t="0" r="19205" b="0"/>
            <a:stretch>
              <a:fillRect/>
            </a:stretch>
          </p:blipFill>
          <p:spPr>
            <a:xfrm flipH="false" flipV="false">
              <a:off x="0" y="0"/>
              <a:ext cx="6257284" cy="9433915"/>
            </a:xfrm>
            <a:prstGeom prst="rect">
              <a:avLst/>
            </a:prstGeom>
          </p:spPr>
        </p:pic>
      </p:grpSp>
      <p:grpSp>
        <p:nvGrpSpPr>
          <p:cNvPr name="Group 7" id="7"/>
          <p:cNvGrpSpPr/>
          <p:nvPr/>
        </p:nvGrpSpPr>
        <p:grpSpPr>
          <a:xfrm rot="0">
            <a:off x="12566337" y="2182864"/>
            <a:ext cx="4692963" cy="7075436"/>
            <a:chOff x="0" y="0"/>
            <a:chExt cx="6257284" cy="9433915"/>
          </a:xfrm>
        </p:grpSpPr>
        <p:pic>
          <p:nvPicPr>
            <p:cNvPr name="Picture 8" id="8"/>
            <p:cNvPicPr>
              <a:picLocks noChangeAspect="true"/>
            </p:cNvPicPr>
            <p:nvPr/>
          </p:nvPicPr>
          <p:blipFill>
            <a:blip r:embed="rId3"/>
            <a:srcRect l="30030" t="0" r="30030" b="0"/>
            <a:stretch>
              <a:fillRect/>
            </a:stretch>
          </p:blipFill>
          <p:spPr>
            <a:xfrm flipH="false" flipV="false">
              <a:off x="0" y="0"/>
              <a:ext cx="6257284" cy="9433915"/>
            </a:xfrm>
            <a:prstGeom prst="rect">
              <a:avLst/>
            </a:prstGeom>
          </p:spPr>
        </p:pic>
      </p:grpSp>
      <p:sp>
        <p:nvSpPr>
          <p:cNvPr name="TextBox 9" id="9"/>
          <p:cNvSpPr txBox="true"/>
          <p:nvPr/>
        </p:nvSpPr>
        <p:spPr>
          <a:xfrm rot="0">
            <a:off x="1028700" y="4416642"/>
            <a:ext cx="5669840" cy="1406092"/>
          </a:xfrm>
          <a:prstGeom prst="rect">
            <a:avLst/>
          </a:prstGeom>
        </p:spPr>
        <p:txBody>
          <a:bodyPr anchor="t" rtlCol="false" tIns="0" lIns="0" bIns="0" rIns="0">
            <a:spAutoFit/>
          </a:bodyPr>
          <a:lstStyle/>
          <a:p>
            <a:pPr algn="ctr">
              <a:lnSpc>
                <a:spcPts val="2800"/>
              </a:lnSpc>
            </a:pPr>
            <a:r>
              <a:rPr lang="en-US" sz="2000">
                <a:solidFill>
                  <a:srgbClr val="000000"/>
                </a:solidFill>
                <a:latin typeface="Montserrat Classic"/>
              </a:rPr>
              <a:t>Alfamart adalah model bisnis yang menjual berbagai kebutuhan sehari-hari dengan harga terjangkau dan memiliki konsep sebagai Community Store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1351" y="-276396"/>
            <a:ext cx="9335351" cy="10839793"/>
            <a:chOff x="0" y="0"/>
            <a:chExt cx="2458693" cy="2854925"/>
          </a:xfrm>
        </p:grpSpPr>
        <p:sp>
          <p:nvSpPr>
            <p:cNvPr name="Freeform 3" id="3"/>
            <p:cNvSpPr/>
            <p:nvPr/>
          </p:nvSpPr>
          <p:spPr>
            <a:xfrm flipH="false" flipV="false" rot="0">
              <a:off x="0" y="0"/>
              <a:ext cx="2458693" cy="2854925"/>
            </a:xfrm>
            <a:custGeom>
              <a:avLst/>
              <a:gdLst/>
              <a:ahLst/>
              <a:cxnLst/>
              <a:rect r="r" b="b" t="t" l="l"/>
              <a:pathLst>
                <a:path h="2854925" w="2458693">
                  <a:moveTo>
                    <a:pt x="0" y="0"/>
                  </a:moveTo>
                  <a:lnTo>
                    <a:pt x="2458693" y="0"/>
                  </a:lnTo>
                  <a:lnTo>
                    <a:pt x="2458693" y="2854925"/>
                  </a:lnTo>
                  <a:lnTo>
                    <a:pt x="0" y="2854925"/>
                  </a:lnTo>
                  <a:close/>
                </a:path>
              </a:pathLst>
            </a:custGeom>
            <a:solidFill>
              <a:srgbClr val="FFF6E3"/>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9961443" y="1028700"/>
            <a:ext cx="7297857" cy="8229600"/>
            <a:chOff x="0" y="0"/>
            <a:chExt cx="9730476" cy="10972800"/>
          </a:xfrm>
        </p:grpSpPr>
        <p:pic>
          <p:nvPicPr>
            <p:cNvPr name="Picture 6" id="6"/>
            <p:cNvPicPr>
              <a:picLocks noChangeAspect="true"/>
            </p:cNvPicPr>
            <p:nvPr/>
          </p:nvPicPr>
          <p:blipFill>
            <a:blip r:embed="rId2"/>
            <a:srcRect l="13789" t="0" r="13789" b="0"/>
            <a:stretch>
              <a:fillRect/>
            </a:stretch>
          </p:blipFill>
          <p:spPr>
            <a:xfrm flipH="false" flipV="false">
              <a:off x="0" y="0"/>
              <a:ext cx="9730476" cy="10972800"/>
            </a:xfrm>
            <a:prstGeom prst="rect">
              <a:avLst/>
            </a:prstGeom>
          </p:spPr>
        </p:pic>
      </p:grpSp>
      <p:sp>
        <p:nvSpPr>
          <p:cNvPr name="TextBox 7" id="7"/>
          <p:cNvSpPr txBox="true"/>
          <p:nvPr/>
        </p:nvSpPr>
        <p:spPr>
          <a:xfrm rot="0">
            <a:off x="1394926" y="4916501"/>
            <a:ext cx="6354149" cy="530198"/>
          </a:xfrm>
          <a:prstGeom prst="rect">
            <a:avLst/>
          </a:prstGeom>
        </p:spPr>
        <p:txBody>
          <a:bodyPr anchor="t" rtlCol="false" tIns="0" lIns="0" bIns="0" rIns="0">
            <a:spAutoFit/>
          </a:bodyPr>
          <a:lstStyle/>
          <a:p>
            <a:pPr>
              <a:lnSpc>
                <a:spcPts val="3999"/>
              </a:lnSpc>
            </a:pPr>
            <a:r>
              <a:rPr lang="en-US" sz="3999">
                <a:solidFill>
                  <a:srgbClr val="000000"/>
                </a:solidFill>
                <a:latin typeface="Montserrat Classic Bold"/>
              </a:rPr>
              <a:t>FRANCHISE ALFAMART</a:t>
            </a:r>
          </a:p>
        </p:txBody>
      </p:sp>
      <p:sp>
        <p:nvSpPr>
          <p:cNvPr name="TextBox 8" id="8"/>
          <p:cNvSpPr txBox="true"/>
          <p:nvPr/>
        </p:nvSpPr>
        <p:spPr>
          <a:xfrm rot="0">
            <a:off x="1394926" y="5876034"/>
            <a:ext cx="6354149" cy="3167676"/>
          </a:xfrm>
          <a:prstGeom prst="rect">
            <a:avLst/>
          </a:prstGeom>
        </p:spPr>
        <p:txBody>
          <a:bodyPr anchor="t" rtlCol="false" tIns="0" lIns="0" bIns="0" rIns="0">
            <a:spAutoFit/>
          </a:bodyPr>
          <a:lstStyle/>
          <a:p>
            <a:pPr marL="431801" indent="-215900" lvl="1">
              <a:lnSpc>
                <a:spcPts val="2800"/>
              </a:lnSpc>
              <a:buFont typeface="Arial"/>
              <a:buChar char="•"/>
            </a:pPr>
            <a:r>
              <a:rPr lang="en-US" sz="2000">
                <a:solidFill>
                  <a:srgbClr val="000000"/>
                </a:solidFill>
                <a:latin typeface="Montserrat Classic"/>
              </a:rPr>
              <a:t>Tidak perlu pusing menyusun manajemen bisnis, semuanya sudah ditetapkan oleh pihak perusahaan pusat. </a:t>
            </a:r>
          </a:p>
          <a:p>
            <a:pPr marL="431801" indent="-215900" lvl="1">
              <a:lnSpc>
                <a:spcPts val="2800"/>
              </a:lnSpc>
              <a:buFont typeface="Arial"/>
              <a:buChar char="•"/>
            </a:pPr>
            <a:r>
              <a:rPr lang="en-US" sz="2000">
                <a:solidFill>
                  <a:srgbClr val="000000"/>
                </a:solidFill>
                <a:latin typeface="Montserrat Classic"/>
              </a:rPr>
              <a:t>Tidak perlu memusingkan branding. Pasalnya, nama Alfamart sudah sangat populer di kalangan masyarakat luas.</a:t>
            </a:r>
          </a:p>
          <a:p>
            <a:pPr marL="431801" indent="-215900" lvl="1">
              <a:lnSpc>
                <a:spcPts val="2800"/>
              </a:lnSpc>
              <a:buFont typeface="Arial"/>
              <a:buChar char="•"/>
            </a:pPr>
            <a:r>
              <a:rPr lang="en-US" sz="2000">
                <a:solidFill>
                  <a:srgbClr val="000000"/>
                </a:solidFill>
                <a:latin typeface="Montserrat Classic"/>
              </a:rPr>
              <a:t>Adanya dukungan manajemen finansial yang stabil.</a:t>
            </a:r>
          </a:p>
          <a:p>
            <a:pPr marL="431801" indent="-215900" lvl="1">
              <a:lnSpc>
                <a:spcPts val="2800"/>
              </a:lnSpc>
              <a:buFont typeface="Arial"/>
              <a:buChar char="•"/>
            </a:pPr>
            <a:r>
              <a:rPr lang="en-US" sz="2000">
                <a:solidFill>
                  <a:srgbClr val="000000"/>
                </a:solidFill>
                <a:latin typeface="Montserrat Classic"/>
              </a:rPr>
              <a:t>Memiliki pangsa pasar yang luas.</a:t>
            </a:r>
          </a:p>
        </p:txBody>
      </p:sp>
      <p:sp>
        <p:nvSpPr>
          <p:cNvPr name="TextBox 9" id="9"/>
          <p:cNvSpPr txBox="true"/>
          <p:nvPr/>
        </p:nvSpPr>
        <p:spPr>
          <a:xfrm rot="0">
            <a:off x="1394926" y="3541015"/>
            <a:ext cx="6354149" cy="1387420"/>
          </a:xfrm>
          <a:prstGeom prst="rect">
            <a:avLst/>
          </a:prstGeom>
        </p:spPr>
        <p:txBody>
          <a:bodyPr anchor="t" rtlCol="false" tIns="0" lIns="0" bIns="0" rIns="0">
            <a:spAutoFit/>
          </a:bodyPr>
          <a:lstStyle/>
          <a:p>
            <a:pPr>
              <a:lnSpc>
                <a:spcPts val="10599"/>
              </a:lnSpc>
            </a:pPr>
            <a:r>
              <a:rPr lang="en-US" sz="9999">
                <a:solidFill>
                  <a:srgbClr val="000000"/>
                </a:solidFill>
                <a:latin typeface="Brittany Bold"/>
              </a:rPr>
              <a:t>Keuntungan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DAFvm-dil9U</dc:identifier>
  <dcterms:modified xsi:type="dcterms:W3CDTF">2011-08-01T06:04:30Z</dcterms:modified>
  <cp:revision>1</cp:revision>
  <dc:title>Creative and Minimal Portfolio Presentation</dc:title>
</cp:coreProperties>
</file>

<file path=docProps/thumbnail.jpeg>
</file>